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9" r:id="rId2"/>
    <p:sldId id="260" r:id="rId3"/>
    <p:sldId id="258" r:id="rId4"/>
    <p:sldId id="257" r:id="rId5"/>
    <p:sldId id="262" r:id="rId6"/>
    <p:sldId id="265" r:id="rId7"/>
    <p:sldId id="268" r:id="rId8"/>
    <p:sldId id="267" r:id="rId9"/>
    <p:sldId id="269" r:id="rId10"/>
    <p:sldId id="270" r:id="rId11"/>
    <p:sldId id="279" r:id="rId12"/>
    <p:sldId id="271" r:id="rId13"/>
    <p:sldId id="273" r:id="rId14"/>
    <p:sldId id="275" r:id="rId15"/>
    <p:sldId id="277" r:id="rId16"/>
    <p:sldId id="276" r:id="rId17"/>
    <p:sldId id="274" r:id="rId18"/>
    <p:sldId id="278" r:id="rId19"/>
    <p:sldId id="280" r:id="rId20"/>
    <p:sldId id="282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474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2878273294701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B10-4DA0-9BC8-6D8C94480FC6}"/>
                </c:ext>
              </c:extLst>
            </c:dLbl>
            <c:dLbl>
              <c:idx val="1"/>
              <c:layout>
                <c:manualLayout>
                  <c:x val="-1.0351283436886944E-2"/>
                  <c:y val="7.29116991305225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B10-4DA0-9BC8-6D8C94480FC6}"/>
                </c:ext>
              </c:extLst>
            </c:dLbl>
            <c:dLbl>
              <c:idx val="2"/>
              <c:layout>
                <c:manualLayout>
                  <c:x val="-1.1645193866497833E-2"/>
                  <c:y val="7.29116991305235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B10-4DA0-9BC8-6D8C94480FC6}"/>
                </c:ext>
              </c:extLst>
            </c:dLbl>
            <c:dLbl>
              <c:idx val="3"/>
              <c:layout>
                <c:manualLayout>
                  <c:x val="-2.5878208592217777E-3"/>
                  <c:y val="1.00847216038770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B10-4DA0-9BC8-6D8C94480FC6}"/>
                </c:ext>
              </c:extLst>
            </c:dLbl>
            <c:dLbl>
              <c:idx val="4"/>
              <c:layout>
                <c:manualLayout>
                  <c:x val="-1.293910429610865E-3"/>
                  <c:y val="1.2878273294701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10-4DA0-9BC8-6D8C94480FC6}"/>
                </c:ext>
              </c:extLst>
            </c:dLbl>
            <c:dLbl>
              <c:idx val="5"/>
              <c:layout>
                <c:manualLayout>
                  <c:x val="0"/>
                  <c:y val="-1.42394148587034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10-4DA0-9BC8-6D8C94480FC6}"/>
                </c:ext>
              </c:extLst>
            </c:dLbl>
            <c:dLbl>
              <c:idx val="6"/>
              <c:layout>
                <c:manualLayout>
                  <c:x val="-6.4695521480543257E-3"/>
                  <c:y val="1.00847216038770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10-4DA0-9BC8-6D8C94480FC6}"/>
                </c:ext>
              </c:extLst>
            </c:dLbl>
            <c:dLbl>
              <c:idx val="7"/>
              <c:layout>
                <c:manualLayout>
                  <c:x val="-2.58782085922192E-3"/>
                  <c:y val="7.29116991305235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10-4DA0-9BC8-6D8C94480FC6}"/>
                </c:ext>
              </c:extLst>
            </c:dLbl>
            <c:dLbl>
              <c:idx val="8"/>
              <c:layout>
                <c:manualLayout>
                  <c:x val="-1.035128343688692E-2"/>
                  <c:y val="8.25549515813702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B10-4DA0-9BC8-6D8C94480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всего</c:v>
                </c:pt>
                <c:pt idx="1">
                  <c:v>мужчин </c:v>
                </c:pt>
                <c:pt idx="2">
                  <c:v>женщин</c:v>
                </c:pt>
                <c:pt idx="3">
                  <c:v>ЖФВ</c:v>
                </c:pt>
                <c:pt idx="4">
                  <c:v>взрослые</c:v>
                </c:pt>
                <c:pt idx="5">
                  <c:v>подростки</c:v>
                </c:pt>
                <c:pt idx="6">
                  <c:v>дети</c:v>
                </c:pt>
                <c:pt idx="7">
                  <c:v>трудоспс/в</c:v>
                </c:pt>
                <c:pt idx="8">
                  <c:v>старше 60 лет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55547</c:v>
                </c:pt>
                <c:pt idx="1">
                  <c:v>26927</c:v>
                </c:pt>
                <c:pt idx="2">
                  <c:v>28620</c:v>
                </c:pt>
                <c:pt idx="3">
                  <c:v>13102</c:v>
                </c:pt>
                <c:pt idx="4">
                  <c:v>37397</c:v>
                </c:pt>
                <c:pt idx="5">
                  <c:v>2321</c:v>
                </c:pt>
                <c:pt idx="6">
                  <c:v>18150</c:v>
                </c:pt>
                <c:pt idx="7">
                  <c:v>32526</c:v>
                </c:pt>
                <c:pt idx="8">
                  <c:v>7416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23-4C72-884E-90BDCE5E7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1860708588848532E-17"/>
                  <c:y val="1.0084721603876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B10-4DA0-9BC8-6D8C94480FC6}"/>
                </c:ext>
              </c:extLst>
            </c:dLbl>
            <c:dLbl>
              <c:idx val="1"/>
              <c:layout>
                <c:manualLayout>
                  <c:x val="-1.1483877270341582E-2"/>
                  <c:y val="-1.50574635782449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B10-4DA0-9BC8-6D8C94480FC6}"/>
                </c:ext>
              </c:extLst>
            </c:dLbl>
            <c:dLbl>
              <c:idx val="2"/>
              <c:layout>
                <c:manualLayout>
                  <c:x val="2.4152994686069483E-2"/>
                  <c:y val="-3.88303685024627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B10-4DA0-9BC8-6D8C94480FC6}"/>
                </c:ext>
              </c:extLst>
            </c:dLbl>
            <c:dLbl>
              <c:idx val="3"/>
              <c:layout>
                <c:manualLayout>
                  <c:x val="5.1756417184434132E-3"/>
                  <c:y val="7.29116991305235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B10-4DA0-9BC8-6D8C94480FC6}"/>
                </c:ext>
              </c:extLst>
            </c:dLbl>
            <c:dLbl>
              <c:idx val="4"/>
              <c:layout>
                <c:manualLayout>
                  <c:x val="0"/>
                  <c:y val="4.49761822222769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10-4DA0-9BC8-6D8C94480FC6}"/>
                </c:ext>
              </c:extLst>
            </c:dLbl>
            <c:dLbl>
              <c:idx val="5"/>
              <c:layout>
                <c:manualLayout>
                  <c:x val="1.293910429610865E-3"/>
                  <c:y val="-1.04252269595775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10-4DA0-9BC8-6D8C94480FC6}"/>
                </c:ext>
              </c:extLst>
            </c:dLbl>
            <c:dLbl>
              <c:idx val="6"/>
              <c:layout>
                <c:manualLayout>
                  <c:x val="3.0191243357586854E-3"/>
                  <c:y val="4.49761822222769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10-4DA0-9BC8-6D8C94480FC6}"/>
                </c:ext>
              </c:extLst>
            </c:dLbl>
            <c:dLbl>
              <c:idx val="7"/>
              <c:layout>
                <c:manualLayout>
                  <c:x val="1.2939104296108556E-2"/>
                  <c:y val="4.49739825752763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B10-4DA0-9BC8-6D8C94480FC6}"/>
                </c:ext>
              </c:extLst>
            </c:dLbl>
            <c:dLbl>
              <c:idx val="8"/>
              <c:layout>
                <c:manualLayout>
                  <c:x val="1.7250780625332894E-3"/>
                  <c:y val="1.286793495379861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B10-4DA0-9BC8-6D8C94480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всего</c:v>
                </c:pt>
                <c:pt idx="1">
                  <c:v>мужчин </c:v>
                </c:pt>
                <c:pt idx="2">
                  <c:v>женщин</c:v>
                </c:pt>
                <c:pt idx="3">
                  <c:v>ЖФВ</c:v>
                </c:pt>
                <c:pt idx="4">
                  <c:v>взрослые</c:v>
                </c:pt>
                <c:pt idx="5">
                  <c:v>подростки</c:v>
                </c:pt>
                <c:pt idx="6">
                  <c:v>дети</c:v>
                </c:pt>
                <c:pt idx="7">
                  <c:v>трудоспс/в</c:v>
                </c:pt>
                <c:pt idx="8">
                  <c:v>старше 60 лет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58362</c:v>
                </c:pt>
                <c:pt idx="1">
                  <c:v>28183</c:v>
                </c:pt>
                <c:pt idx="2">
                  <c:v>30179</c:v>
                </c:pt>
                <c:pt idx="3">
                  <c:v>13593</c:v>
                </c:pt>
                <c:pt idx="4">
                  <c:v>39284</c:v>
                </c:pt>
                <c:pt idx="5">
                  <c:v>2549</c:v>
                </c:pt>
                <c:pt idx="6">
                  <c:v>19078</c:v>
                </c:pt>
                <c:pt idx="7">
                  <c:v>33639</c:v>
                </c:pt>
                <c:pt idx="8">
                  <c:v>7732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23-4C72-884E-90BDCE5E75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8124288"/>
        <c:axId val="176962880"/>
      </c:barChart>
      <c:catAx>
        <c:axId val="1781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962880"/>
        <c:crosses val="autoZero"/>
        <c:auto val="1"/>
        <c:lblAlgn val="ctr"/>
        <c:lblOffset val="100"/>
        <c:noMultiLvlLbl val="0"/>
      </c:catAx>
      <c:valAx>
        <c:axId val="17696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12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26424939139316"/>
          <c:y val="9.0719086768136878E-2"/>
          <c:w val="0.7087540955488375"/>
          <c:h val="0.80797966892567474"/>
        </c:manualLayout>
      </c:layout>
      <c:pieChart>
        <c:varyColors val="0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explosion val="6"/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3.347609010521465E-2"/>
                  <c:y val="0.1267284901160853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Всего </a:t>
                    </a:r>
                    <a:r>
                      <a:rPr lang="ru-RU" dirty="0" smtClean="0"/>
                      <a:t>врачей ВОП  34, </a:t>
                    </a:r>
                    <a:r>
                      <a:rPr lang="ru-RU" dirty="0"/>
                      <a:t>из </a:t>
                    </a:r>
                    <a:r>
                      <a:rPr lang="ru-RU" dirty="0" smtClean="0"/>
                      <a:t>них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565188663247943E-2"/>
                  <c:y val="0.2220718413584931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имеют категорию </a:t>
                    </a:r>
                    <a:r>
                      <a:rPr lang="ru-RU" dirty="0" smtClean="0"/>
                      <a:t>11 – 32,4%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92339740028885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высшую </a:t>
                    </a:r>
                    <a:r>
                      <a:rPr lang="ru-RU" dirty="0" smtClean="0"/>
                      <a:t>–</a:t>
                    </a:r>
                    <a:r>
                      <a:rPr lang="ru-RU" baseline="0" dirty="0" smtClean="0"/>
                      <a:t> 3 27,3%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725190378456974E-2"/>
                  <c:y val="-1.86609700371456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первую -  3 - 27,3%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86071917935044E-2"/>
                  <c:y val="6.516695885014658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вторую  5 – 45,5%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Лист2!$B$3:$B$7</c:f>
              <c:strCache>
                <c:ptCount val="5"/>
                <c:pt idx="0">
                  <c:v>Всего врачей, из них  </c:v>
                </c:pt>
                <c:pt idx="1">
                  <c:v>имеют категорию </c:v>
                </c:pt>
                <c:pt idx="2">
                  <c:v>высшую </c:v>
                </c:pt>
                <c:pt idx="3">
                  <c:v>первую </c:v>
                </c:pt>
                <c:pt idx="4">
                  <c:v>вторую </c:v>
                </c:pt>
              </c:strCache>
            </c:strRef>
          </c:cat>
          <c:val>
            <c:numRef>
              <c:f>Лист2!$C$3:$C$7</c:f>
              <c:numCache>
                <c:formatCode>General</c:formatCode>
                <c:ptCount val="5"/>
                <c:pt idx="0">
                  <c:v>34</c:v>
                </c:pt>
                <c:pt idx="1">
                  <c:v>11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4"/>
          <c:dPt>
            <c:idx val="0"/>
            <c:bubble3D val="0"/>
            <c:explosion val="9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1445319335083115E-2"/>
                  <c:y val="-0.111422426363371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712310116920945"/>
                  <c:y val="-5.93087174711084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имеют </a:t>
                    </a:r>
                    <a:r>
                      <a:rPr lang="ru-RU" dirty="0"/>
                      <a:t>категорию </a:t>
                    </a:r>
                    <a:r>
                      <a:rPr lang="ru-RU" dirty="0" smtClean="0"/>
                      <a:t>– 13 68,4%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225174978127736E-2"/>
                  <c:y val="-9.854184893554971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высшую -  9 -70%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391951006124233E-2"/>
                  <c:y val="-7.818970545348498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первую – 3 – 20%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277559055118109E-2"/>
                  <c:y val="-2.87193788276465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вторую  1 -10%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Лист2!$B$15:$B$19</c:f>
              <c:strCache>
                <c:ptCount val="5"/>
                <c:pt idx="0">
                  <c:v>Всего врачей, из них  </c:v>
                </c:pt>
                <c:pt idx="1">
                  <c:v>имеют категорию </c:v>
                </c:pt>
                <c:pt idx="2">
                  <c:v>высшую </c:v>
                </c:pt>
                <c:pt idx="3">
                  <c:v>первую </c:v>
                </c:pt>
                <c:pt idx="4">
                  <c:v>вторую </c:v>
                </c:pt>
              </c:strCache>
            </c:strRef>
          </c:cat>
          <c:val>
            <c:numRef>
              <c:f>Лист2!$C$15:$C$19</c:f>
              <c:numCache>
                <c:formatCode>General</c:formatCode>
                <c:ptCount val="5"/>
                <c:pt idx="0">
                  <c:v>19</c:v>
                </c:pt>
                <c:pt idx="1">
                  <c:v>13</c:v>
                </c:pt>
                <c:pt idx="2">
                  <c:v>9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8AF38-DDDF-4547-BD57-5AF74212070E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829B8A-3BA1-4828-B918-7CDF941ABC0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Всего подлежало 6005 детей, выполнение плана  5831 – 97,1%.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4119E13-12CE-44D5-9BD4-8A9D39CE8B7F}" type="parTrans" cxnId="{E9B2BCC5-97E0-4749-976C-C93C73B69C31}">
      <dgm:prSet/>
      <dgm:spPr/>
      <dgm:t>
        <a:bodyPr/>
        <a:lstStyle/>
        <a:p>
          <a:endParaRPr lang="ru-RU"/>
        </a:p>
      </dgm:t>
    </dgm:pt>
    <dgm:pt modelId="{52E1E6ED-427B-4D47-AEB8-8CFB146D9667}" type="sibTrans" cxnId="{E9B2BCC5-97E0-4749-976C-C93C73B69C31}">
      <dgm:prSet/>
      <dgm:spPr/>
      <dgm:t>
        <a:bodyPr/>
        <a:lstStyle/>
        <a:p>
          <a:endParaRPr lang="ru-RU"/>
        </a:p>
      </dgm:t>
    </dgm:pt>
    <dgm:pt modelId="{70A81515-3A4B-49F7-BA90-6AC30BCE51B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Количество отказников 131, из них с рождения 124 ребенка. 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Причины отказа: личные убеждения 100 детей – 76,3%, религиозные причины – 16 детей, негативная информация в СМИ  - 5 детей.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EEEFB18-AE94-468F-BF33-307EFBDCEB5D}" type="parTrans" cxnId="{5277BD7B-6FBB-4FA0-A299-1954988E8AF1}">
      <dgm:prSet/>
      <dgm:spPr/>
      <dgm:t>
        <a:bodyPr/>
        <a:lstStyle/>
        <a:p>
          <a:endParaRPr lang="ru-RU"/>
        </a:p>
      </dgm:t>
    </dgm:pt>
    <dgm:pt modelId="{32D5A420-14D4-49DE-8CE5-BC4059ECFC3D}" type="sibTrans" cxnId="{5277BD7B-6FBB-4FA0-A299-1954988E8AF1}">
      <dgm:prSet/>
      <dgm:spPr/>
      <dgm:t>
        <a:bodyPr/>
        <a:lstStyle/>
        <a:p>
          <a:endParaRPr lang="ru-RU"/>
        </a:p>
      </dgm:t>
    </dgm:pt>
    <dgm:pt modelId="{AC0C7B12-37B3-4797-A9BB-03F846FCCD91}" type="pres">
      <dgm:prSet presAssocID="{6CA8AF38-DDDF-4547-BD57-5AF74212070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71D87-8DE9-49F7-A0D0-CD2DCA02A2B3}" type="pres">
      <dgm:prSet presAssocID="{CF829B8A-3BA1-4828-B918-7CDF941ABC0A}" presName="upArrow" presStyleLbl="node1" presStyleIdx="0" presStyleCnt="2"/>
      <dgm:spPr>
        <a:solidFill>
          <a:srgbClr val="00B050"/>
        </a:solidFill>
      </dgm:spPr>
    </dgm:pt>
    <dgm:pt modelId="{88107DFB-36C2-41B1-96B1-29428B97CCDC}" type="pres">
      <dgm:prSet presAssocID="{CF829B8A-3BA1-4828-B918-7CDF941ABC0A}" presName="upArrowText" presStyleLbl="revTx" presStyleIdx="0" presStyleCnt="2" custScaleX="95231" custScaleY="73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6BBC5-BFF3-4D56-B226-1EC5AAE96729}" type="pres">
      <dgm:prSet presAssocID="{70A81515-3A4B-49F7-BA90-6AC30BCE51BB}" presName="downArrow" presStyleLbl="node1" presStyleIdx="1" presStyleCnt="2"/>
      <dgm:spPr>
        <a:solidFill>
          <a:srgbClr val="FF0000"/>
        </a:solidFill>
      </dgm:spPr>
    </dgm:pt>
    <dgm:pt modelId="{49EB210F-181D-4889-8A7C-BEE22B1E366F}" type="pres">
      <dgm:prSet presAssocID="{70A81515-3A4B-49F7-BA90-6AC30BCE51BB}" presName="downArrowText" presStyleLbl="revTx" presStyleIdx="1" presStyleCnt="2" custScaleX="94436" custScaleY="139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868E55-5E63-40EE-BF02-ECCD27D14F5C}" type="presOf" srcId="{70A81515-3A4B-49F7-BA90-6AC30BCE51BB}" destId="{49EB210F-181D-4889-8A7C-BEE22B1E366F}" srcOrd="0" destOrd="0" presId="urn:microsoft.com/office/officeart/2005/8/layout/arrow4"/>
    <dgm:cxn modelId="{462718E8-7D0D-4E9F-A5D8-2A60B3D93533}" type="presOf" srcId="{CF829B8A-3BA1-4828-B918-7CDF941ABC0A}" destId="{88107DFB-36C2-41B1-96B1-29428B97CCDC}" srcOrd="0" destOrd="0" presId="urn:microsoft.com/office/officeart/2005/8/layout/arrow4"/>
    <dgm:cxn modelId="{D5619F94-49B3-40CB-B226-E5DE93863F0C}" type="presOf" srcId="{6CA8AF38-DDDF-4547-BD57-5AF74212070E}" destId="{AC0C7B12-37B3-4797-A9BB-03F846FCCD91}" srcOrd="0" destOrd="0" presId="urn:microsoft.com/office/officeart/2005/8/layout/arrow4"/>
    <dgm:cxn modelId="{5277BD7B-6FBB-4FA0-A299-1954988E8AF1}" srcId="{6CA8AF38-DDDF-4547-BD57-5AF74212070E}" destId="{70A81515-3A4B-49F7-BA90-6AC30BCE51BB}" srcOrd="1" destOrd="0" parTransId="{EEEEFB18-AE94-468F-BF33-307EFBDCEB5D}" sibTransId="{32D5A420-14D4-49DE-8CE5-BC4059ECFC3D}"/>
    <dgm:cxn modelId="{E9B2BCC5-97E0-4749-976C-C93C73B69C31}" srcId="{6CA8AF38-DDDF-4547-BD57-5AF74212070E}" destId="{CF829B8A-3BA1-4828-B918-7CDF941ABC0A}" srcOrd="0" destOrd="0" parTransId="{A4119E13-12CE-44D5-9BD4-8A9D39CE8B7F}" sibTransId="{52E1E6ED-427B-4D47-AEB8-8CFB146D9667}"/>
    <dgm:cxn modelId="{6CE5D68D-C15C-4CB2-B7AD-BB24F5CBA1EA}" type="presParOf" srcId="{AC0C7B12-37B3-4797-A9BB-03F846FCCD91}" destId="{E9D71D87-8DE9-49F7-A0D0-CD2DCA02A2B3}" srcOrd="0" destOrd="0" presId="urn:microsoft.com/office/officeart/2005/8/layout/arrow4"/>
    <dgm:cxn modelId="{4865EDB4-3232-4643-83F3-50DA0FB943A0}" type="presParOf" srcId="{AC0C7B12-37B3-4797-A9BB-03F846FCCD91}" destId="{88107DFB-36C2-41B1-96B1-29428B97CCDC}" srcOrd="1" destOrd="0" presId="urn:microsoft.com/office/officeart/2005/8/layout/arrow4"/>
    <dgm:cxn modelId="{FC0D7BDF-FC25-4F48-81A8-4616B76C480E}" type="presParOf" srcId="{AC0C7B12-37B3-4797-A9BB-03F846FCCD91}" destId="{ED16BBC5-BFF3-4D56-B226-1EC5AAE96729}" srcOrd="2" destOrd="0" presId="urn:microsoft.com/office/officeart/2005/8/layout/arrow4"/>
    <dgm:cxn modelId="{32587404-0DC6-405A-8537-E4F019A4D199}" type="presParOf" srcId="{AC0C7B12-37B3-4797-A9BB-03F846FCCD91}" destId="{49EB210F-181D-4889-8A7C-BEE22B1E366F}" srcOrd="3" destOrd="0" presId="urn:microsoft.com/office/officeart/2005/8/layout/arrow4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791987-29CE-468F-B0D1-5EA92649703E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2EED50-C0EF-48E9-A2CD-5CFF8C271800}">
      <dgm:prSet phldrT="[Текст]" custT="1"/>
      <dgm:spPr>
        <a:solidFill>
          <a:srgbClr val="1216B4"/>
        </a:solidFill>
        <a:ln w="2857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dirty="0">
              <a:solidFill>
                <a:schemeClr val="bg1"/>
              </a:solidFill>
            </a:rPr>
            <a:t>С целью улучшения </a:t>
          </a:r>
          <a:r>
            <a:rPr lang="ru-RU" sz="1400" b="1" dirty="0" smtClean="0">
              <a:solidFill>
                <a:schemeClr val="bg1"/>
              </a:solidFill>
            </a:rPr>
            <a:t>качества медицинских услуг и недопущения дефектов оказании медицинских услуг – усилить службу по контролю за качеством медицинских услуг и внутреннего контроля</a:t>
          </a:r>
          <a:endParaRPr lang="ru-RU" sz="1400" b="1" dirty="0">
            <a:solidFill>
              <a:schemeClr val="bg1"/>
            </a:solidFill>
          </a:endParaRPr>
        </a:p>
      </dgm:t>
    </dgm:pt>
    <dgm:pt modelId="{7299E9EF-032B-4AD2-B642-A86C9EFFB463}" type="parTrans" cxnId="{82A5ECD5-AEEC-4569-82F6-2FF0D1943A4A}">
      <dgm:prSet/>
      <dgm:spPr/>
      <dgm:t>
        <a:bodyPr/>
        <a:lstStyle/>
        <a:p>
          <a:endParaRPr lang="ru-RU"/>
        </a:p>
      </dgm:t>
    </dgm:pt>
    <dgm:pt modelId="{53EF6C2D-13DC-4FE0-8366-FBB1D7B00596}" type="sibTrans" cxnId="{82A5ECD5-AEEC-4569-82F6-2FF0D1943A4A}">
      <dgm:prSet/>
      <dgm:spPr/>
      <dgm:t>
        <a:bodyPr/>
        <a:lstStyle/>
        <a:p>
          <a:endParaRPr lang="ru-RU"/>
        </a:p>
      </dgm:t>
    </dgm:pt>
    <dgm:pt modelId="{67A95A96-F44A-4935-9267-CAA706AE73FB}">
      <dgm:prSet phldrT="[Текст]" custT="1"/>
      <dgm:spPr>
        <a:solidFill>
          <a:srgbClr val="1216B4"/>
        </a:solidFill>
        <a:ln w="38100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bg1"/>
              </a:solidFill>
            </a:rPr>
            <a:t> Расширить штаты службы поддержки пациентов, включив в состав медицинских сестер</a:t>
          </a:r>
          <a:endParaRPr lang="ru-RU" sz="1400" b="1" dirty="0">
            <a:solidFill>
              <a:schemeClr val="bg1"/>
            </a:solidFill>
          </a:endParaRPr>
        </a:p>
      </dgm:t>
    </dgm:pt>
    <dgm:pt modelId="{78C5A769-25B0-4B6F-BAEE-A832A5A2291F}" type="parTrans" cxnId="{0AF3C269-C7CC-48B1-8AA1-24701AA4A139}">
      <dgm:prSet/>
      <dgm:spPr/>
      <dgm:t>
        <a:bodyPr/>
        <a:lstStyle/>
        <a:p>
          <a:endParaRPr lang="ru-RU"/>
        </a:p>
      </dgm:t>
    </dgm:pt>
    <dgm:pt modelId="{65A36A70-E100-4095-929E-9AD5D743E71B}" type="sibTrans" cxnId="{0AF3C269-C7CC-48B1-8AA1-24701AA4A139}">
      <dgm:prSet/>
      <dgm:spPr/>
      <dgm:t>
        <a:bodyPr/>
        <a:lstStyle/>
        <a:p>
          <a:endParaRPr lang="ru-RU"/>
        </a:p>
      </dgm:t>
    </dgm:pt>
    <dgm:pt modelId="{0F3EE642-3C65-49A1-8995-39C0EE582181}">
      <dgm:prSet phldrT="[Текст]" custT="1"/>
      <dgm:spPr>
        <a:solidFill>
          <a:srgbClr val="1216B4"/>
        </a:solidFill>
        <a:ln w="38100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bg1"/>
              </a:solidFill>
            </a:rPr>
            <a:t>Оформить заявку на приобретение рентгенологического оборудования (</a:t>
          </a:r>
          <a:r>
            <a:rPr lang="ru-RU" sz="1400" b="1" dirty="0" err="1" smtClean="0">
              <a:solidFill>
                <a:schemeClr val="bg1"/>
              </a:solidFill>
            </a:rPr>
            <a:t>флюорогрф</a:t>
          </a:r>
          <a:r>
            <a:rPr lang="ru-RU" sz="1400" b="1" dirty="0" smtClean="0">
              <a:solidFill>
                <a:schemeClr val="bg1"/>
              </a:solidFill>
            </a:rPr>
            <a:t>, рентген аппарат, </a:t>
          </a:r>
          <a:r>
            <a:rPr lang="ru-RU" sz="1400" b="1" dirty="0" err="1" smtClean="0">
              <a:solidFill>
                <a:schemeClr val="bg1"/>
              </a:solidFill>
            </a:rPr>
            <a:t>маммогрф</a:t>
          </a:r>
          <a:r>
            <a:rPr lang="ru-RU" sz="1400" b="1" dirty="0" smtClean="0">
              <a:solidFill>
                <a:schemeClr val="bg1"/>
              </a:solidFill>
            </a:rPr>
            <a:t>). Рассмотреть возможность закупа некоторой медицинской техники своими силами (в соответствии с законом о государственных закупках)</a:t>
          </a:r>
          <a:endParaRPr lang="ru-RU" sz="1400" b="1" dirty="0">
            <a:solidFill>
              <a:schemeClr val="bg1"/>
            </a:solidFill>
          </a:endParaRPr>
        </a:p>
      </dgm:t>
    </dgm:pt>
    <dgm:pt modelId="{08B54BB4-BA54-4132-9A8B-D0E790D8F749}" type="parTrans" cxnId="{C9190057-BDA8-4D02-B04F-493692D1FA61}">
      <dgm:prSet/>
      <dgm:spPr/>
      <dgm:t>
        <a:bodyPr/>
        <a:lstStyle/>
        <a:p>
          <a:endParaRPr lang="ru-RU"/>
        </a:p>
      </dgm:t>
    </dgm:pt>
    <dgm:pt modelId="{9E75D57E-64B6-4BBA-A847-9C1CDDEFC048}" type="sibTrans" cxnId="{C9190057-BDA8-4D02-B04F-493692D1FA61}">
      <dgm:prSet/>
      <dgm:spPr/>
      <dgm:t>
        <a:bodyPr/>
        <a:lstStyle/>
        <a:p>
          <a:endParaRPr lang="ru-RU"/>
        </a:p>
      </dgm:t>
    </dgm:pt>
    <dgm:pt modelId="{557025F7-9E85-4BE8-B14A-F460D631F813}">
      <dgm:prSet/>
      <dgm:spPr/>
      <dgm:t>
        <a:bodyPr/>
        <a:lstStyle/>
        <a:p>
          <a:endParaRPr lang="ru-RU" dirty="0"/>
        </a:p>
      </dgm:t>
    </dgm:pt>
    <dgm:pt modelId="{EB3FD8CE-EE42-4079-97E8-E4E6F84B1B15}" type="parTrans" cxnId="{B7358668-E483-4414-A361-BFDA89FD34C2}">
      <dgm:prSet/>
      <dgm:spPr/>
      <dgm:t>
        <a:bodyPr/>
        <a:lstStyle/>
        <a:p>
          <a:endParaRPr lang="ru-RU"/>
        </a:p>
      </dgm:t>
    </dgm:pt>
    <dgm:pt modelId="{462F8EC9-AD49-45FD-AB23-A8A79C84CFAF}" type="sibTrans" cxnId="{B7358668-E483-4414-A361-BFDA89FD34C2}">
      <dgm:prSet/>
      <dgm:spPr/>
      <dgm:t>
        <a:bodyPr/>
        <a:lstStyle/>
        <a:p>
          <a:endParaRPr lang="ru-RU"/>
        </a:p>
      </dgm:t>
    </dgm:pt>
    <dgm:pt modelId="{2BFF350D-FF90-46A9-9D95-E39E979D76C0}">
      <dgm:prSet/>
      <dgm:spPr/>
      <dgm:t>
        <a:bodyPr/>
        <a:lstStyle/>
        <a:p>
          <a:endParaRPr lang="ru-RU" dirty="0"/>
        </a:p>
      </dgm:t>
    </dgm:pt>
    <dgm:pt modelId="{4FCD7DF4-407E-4FD3-9FF8-DCAE4DCB8C99}" type="parTrans" cxnId="{757C7C1F-D352-4319-972F-10B58CB5C3FA}">
      <dgm:prSet/>
      <dgm:spPr/>
      <dgm:t>
        <a:bodyPr/>
        <a:lstStyle/>
        <a:p>
          <a:endParaRPr lang="ru-RU"/>
        </a:p>
      </dgm:t>
    </dgm:pt>
    <dgm:pt modelId="{3E130470-BBF9-4CD9-8729-90C6103425B9}" type="sibTrans" cxnId="{757C7C1F-D352-4319-972F-10B58CB5C3FA}">
      <dgm:prSet/>
      <dgm:spPr/>
      <dgm:t>
        <a:bodyPr/>
        <a:lstStyle/>
        <a:p>
          <a:endParaRPr lang="ru-RU"/>
        </a:p>
      </dgm:t>
    </dgm:pt>
    <dgm:pt modelId="{2338FEC6-9AEE-4CAC-93B5-4E171D9104BA}">
      <dgm:prSet phldrT="[Текст]"/>
      <dgm:spPr/>
      <dgm:t>
        <a:bodyPr/>
        <a:lstStyle/>
        <a:p>
          <a:endParaRPr lang="ru-RU"/>
        </a:p>
      </dgm:t>
    </dgm:pt>
    <dgm:pt modelId="{E04331C0-C745-4155-B581-2868298CCB86}" type="parTrans" cxnId="{30457510-65DF-4A18-B865-A66651763F0A}">
      <dgm:prSet/>
      <dgm:spPr/>
      <dgm:t>
        <a:bodyPr/>
        <a:lstStyle/>
        <a:p>
          <a:endParaRPr lang="ru-RU"/>
        </a:p>
      </dgm:t>
    </dgm:pt>
    <dgm:pt modelId="{08BBCFD7-2CCB-4D86-AF1C-A33BF37F0F2E}" type="sibTrans" cxnId="{30457510-65DF-4A18-B865-A66651763F0A}">
      <dgm:prSet/>
      <dgm:spPr/>
      <dgm:t>
        <a:bodyPr/>
        <a:lstStyle/>
        <a:p>
          <a:endParaRPr lang="ru-RU"/>
        </a:p>
      </dgm:t>
    </dgm:pt>
    <dgm:pt modelId="{C77F7DF7-237A-4497-A6E6-6C0F0CAAF617}">
      <dgm:prSet phldrT="[Текст]"/>
      <dgm:spPr/>
      <dgm:t>
        <a:bodyPr/>
        <a:lstStyle/>
        <a:p>
          <a:endParaRPr lang="ru-RU"/>
        </a:p>
      </dgm:t>
    </dgm:pt>
    <dgm:pt modelId="{F748A7D2-0B6D-4F76-8080-A97E8A33DA58}" type="parTrans" cxnId="{C068293E-27B6-4707-A103-A0C14AC900CD}">
      <dgm:prSet/>
      <dgm:spPr/>
      <dgm:t>
        <a:bodyPr/>
        <a:lstStyle/>
        <a:p>
          <a:endParaRPr lang="ru-RU"/>
        </a:p>
      </dgm:t>
    </dgm:pt>
    <dgm:pt modelId="{6803B87A-2E0C-4CF8-96BC-7F381C856C7E}" type="sibTrans" cxnId="{C068293E-27B6-4707-A103-A0C14AC900CD}">
      <dgm:prSet/>
      <dgm:spPr/>
      <dgm:t>
        <a:bodyPr/>
        <a:lstStyle/>
        <a:p>
          <a:endParaRPr lang="ru-RU"/>
        </a:p>
      </dgm:t>
    </dgm:pt>
    <dgm:pt modelId="{6FC02740-A55C-4071-A6F1-F958055A5628}">
      <dgm:prSet custT="1"/>
      <dgm:spPr>
        <a:solidFill>
          <a:srgbClr val="1216B4"/>
        </a:solidFill>
        <a:ln w="2857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bg1"/>
              </a:solidFill>
            </a:rPr>
            <a:t>Усилить работу по предотвращению младенческой смертности: </a:t>
          </a:r>
          <a:r>
            <a:rPr lang="ru-RU" sz="1400" dirty="0" smtClean="0">
              <a:solidFill>
                <a:schemeClr val="bg1"/>
              </a:solidFill>
            </a:rPr>
            <a:t>Взять на контроль всех беременных женщин, в анамнезе которых был факт смерти ребенка, всех беременных женщин, из группы риска (рубец на матке, в анамнезе преждевременные роды, критические состояния во время предыдущей беременности) </a:t>
          </a:r>
        </a:p>
        <a:p>
          <a:pPr algn="ctr"/>
          <a:r>
            <a:rPr lang="ru-RU" sz="1400" dirty="0" smtClean="0">
              <a:solidFill>
                <a:schemeClr val="bg1"/>
              </a:solidFill>
            </a:rPr>
            <a:t>Усилить работу по </a:t>
          </a:r>
          <a:r>
            <a:rPr lang="ru-RU" sz="1400" dirty="0" err="1" smtClean="0">
              <a:solidFill>
                <a:schemeClr val="bg1"/>
              </a:solidFill>
            </a:rPr>
            <a:t>прегравидарной</a:t>
          </a:r>
          <a:r>
            <a:rPr lang="ru-RU" sz="1400" dirty="0" smtClean="0">
              <a:solidFill>
                <a:schemeClr val="bg1"/>
              </a:solidFill>
            </a:rPr>
            <a:t> подготовке женщин из группы А</a:t>
          </a:r>
          <a:r>
            <a:rPr lang="ru-RU" sz="1400" b="1" dirty="0" smtClean="0">
              <a:solidFill>
                <a:schemeClr val="bg1"/>
              </a:solidFill>
            </a:rPr>
            <a:t> </a:t>
          </a:r>
          <a:endParaRPr lang="ru-RU" sz="1400" b="1" dirty="0">
            <a:solidFill>
              <a:schemeClr val="bg1"/>
            </a:solidFill>
          </a:endParaRPr>
        </a:p>
      </dgm:t>
    </dgm:pt>
    <dgm:pt modelId="{C93B64E8-E90B-46C5-B867-5607D9B6DF05}" type="parTrans" cxnId="{EB35E826-DE83-4312-B0E8-AA63D47D6242}">
      <dgm:prSet/>
      <dgm:spPr/>
      <dgm:t>
        <a:bodyPr/>
        <a:lstStyle/>
        <a:p>
          <a:endParaRPr lang="ru-RU"/>
        </a:p>
      </dgm:t>
    </dgm:pt>
    <dgm:pt modelId="{13A9B17F-72A7-4547-AD9B-D31A40CE239F}" type="sibTrans" cxnId="{EB35E826-DE83-4312-B0E8-AA63D47D6242}">
      <dgm:prSet/>
      <dgm:spPr/>
      <dgm:t>
        <a:bodyPr/>
        <a:lstStyle/>
        <a:p>
          <a:endParaRPr lang="ru-RU"/>
        </a:p>
      </dgm:t>
    </dgm:pt>
    <dgm:pt modelId="{1300C2E7-BFAC-4A03-80C6-913B4E47366C}">
      <dgm:prSet/>
      <dgm:spPr/>
      <dgm:t>
        <a:bodyPr/>
        <a:lstStyle/>
        <a:p>
          <a:endParaRPr lang="ru-RU"/>
        </a:p>
      </dgm:t>
    </dgm:pt>
    <dgm:pt modelId="{AABCB07F-BC75-4212-9D95-734E34E53BAD}" type="parTrans" cxnId="{F476678A-DA31-4011-A62D-33DB64216851}">
      <dgm:prSet/>
      <dgm:spPr/>
      <dgm:t>
        <a:bodyPr/>
        <a:lstStyle/>
        <a:p>
          <a:endParaRPr lang="ru-RU"/>
        </a:p>
      </dgm:t>
    </dgm:pt>
    <dgm:pt modelId="{0B43C05B-22E4-4A55-8E8B-2A67A1321BDE}" type="sibTrans" cxnId="{F476678A-DA31-4011-A62D-33DB64216851}">
      <dgm:prSet/>
      <dgm:spPr/>
      <dgm:t>
        <a:bodyPr/>
        <a:lstStyle/>
        <a:p>
          <a:endParaRPr lang="ru-RU"/>
        </a:p>
      </dgm:t>
    </dgm:pt>
    <dgm:pt modelId="{61611C6C-727A-406B-AE2C-DB4BF79CC746}">
      <dgm:prSet/>
      <dgm:spPr/>
      <dgm:t>
        <a:bodyPr/>
        <a:lstStyle/>
        <a:p>
          <a:endParaRPr lang="ru-RU"/>
        </a:p>
      </dgm:t>
    </dgm:pt>
    <dgm:pt modelId="{6EAF0382-1EA2-41C2-A141-7FA3649E65D4}" type="parTrans" cxnId="{2D88B32E-3497-4B4B-88A1-4080FF708A78}">
      <dgm:prSet/>
      <dgm:spPr/>
      <dgm:t>
        <a:bodyPr/>
        <a:lstStyle/>
        <a:p>
          <a:endParaRPr lang="ru-RU"/>
        </a:p>
      </dgm:t>
    </dgm:pt>
    <dgm:pt modelId="{9C4138D7-4A25-41ED-80F4-917C8C64907F}" type="sibTrans" cxnId="{2D88B32E-3497-4B4B-88A1-4080FF708A78}">
      <dgm:prSet/>
      <dgm:spPr/>
      <dgm:t>
        <a:bodyPr/>
        <a:lstStyle/>
        <a:p>
          <a:endParaRPr lang="ru-RU"/>
        </a:p>
      </dgm:t>
    </dgm:pt>
    <dgm:pt modelId="{28019C84-E82A-4B1F-8872-3BA99BE0A786}">
      <dgm:prSet custT="1"/>
      <dgm:spPr>
        <a:solidFill>
          <a:srgbClr val="1216B4"/>
        </a:solidFill>
        <a:ln w="38100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dirty="0">
              <a:solidFill>
                <a:schemeClr val="bg1"/>
              </a:solidFill>
            </a:rPr>
            <a:t>Повышение уровня удовлетворенности населения доступностью, качеством и объемом предлагаемых</a:t>
          </a:r>
        </a:p>
        <a:p>
          <a:pPr algn="ctr"/>
          <a:r>
            <a:rPr lang="ru-RU" sz="1400" b="1" dirty="0">
              <a:solidFill>
                <a:schemeClr val="bg1"/>
              </a:solidFill>
            </a:rPr>
            <a:t>медицинских услуг до 99,9 %</a:t>
          </a:r>
        </a:p>
      </dgm:t>
    </dgm:pt>
    <dgm:pt modelId="{617609D3-FBB5-4971-A516-6B0ED8EBFAD4}" type="parTrans" cxnId="{C4D630A7-BD3E-4B6A-82D1-7CEFEE80CE60}">
      <dgm:prSet/>
      <dgm:spPr/>
      <dgm:t>
        <a:bodyPr/>
        <a:lstStyle/>
        <a:p>
          <a:endParaRPr lang="ru-RU"/>
        </a:p>
      </dgm:t>
    </dgm:pt>
    <dgm:pt modelId="{6F0FEC4D-6788-4BF6-B32D-20E337C871AC}" type="sibTrans" cxnId="{C4D630A7-BD3E-4B6A-82D1-7CEFEE80CE60}">
      <dgm:prSet/>
      <dgm:spPr/>
      <dgm:t>
        <a:bodyPr/>
        <a:lstStyle/>
        <a:p>
          <a:endParaRPr lang="ru-RU"/>
        </a:p>
      </dgm:t>
    </dgm:pt>
    <dgm:pt modelId="{61A6F78E-61DA-425A-BFC5-7D3A4796603E}" type="pres">
      <dgm:prSet presAssocID="{6D791987-29CE-468F-B0D1-5EA92649703E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1949B-527D-4B47-9ECC-CF9CC318CA53}" type="pres">
      <dgm:prSet presAssocID="{982EED50-C0EF-48E9-A2CD-5CFF8C271800}" presName="circle1" presStyleLbl="lnNode1" presStyleIdx="0" presStyleCnt="5"/>
      <dgm:spPr>
        <a:solidFill>
          <a:srgbClr val="FF0000"/>
        </a:solidFill>
        <a:ln w="28575"/>
      </dgm:spPr>
    </dgm:pt>
    <dgm:pt modelId="{F5EE4F6C-0817-4C9B-AEF1-8F1B1FD203D0}" type="pres">
      <dgm:prSet presAssocID="{982EED50-C0EF-48E9-A2CD-5CFF8C271800}" presName="text1" presStyleLbl="revTx" presStyleIdx="0" presStyleCnt="5" custScaleX="278205" custScaleY="133892" custLinFactNeighborX="63781" custLinFactNeighborY="-15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96F57-032A-44BD-807E-9176D7F2EF59}" type="pres">
      <dgm:prSet presAssocID="{982EED50-C0EF-48E9-A2CD-5CFF8C271800}" presName="line1" presStyleLbl="callout" presStyleIdx="0" presStyleCnt="10"/>
      <dgm:spPr/>
    </dgm:pt>
    <dgm:pt modelId="{3DCCEB3F-0FC2-4DF1-87EC-0296F6BD437E}" type="pres">
      <dgm:prSet presAssocID="{982EED50-C0EF-48E9-A2CD-5CFF8C271800}" presName="d1" presStyleLbl="callout" presStyleIdx="1" presStyleCnt="10" custScaleX="70216" custScaleY="82607"/>
      <dgm:spPr>
        <a:ln w="28575">
          <a:solidFill>
            <a:schemeClr val="tx1"/>
          </a:solidFill>
        </a:ln>
      </dgm:spPr>
    </dgm:pt>
    <dgm:pt modelId="{642EE867-F7FF-459D-B13B-26FB441DC469}" type="pres">
      <dgm:prSet presAssocID="{67A95A96-F44A-4935-9267-CAA706AE73FB}" presName="circle2" presStyleLbl="lnNode1" presStyleIdx="1" presStyleCnt="5"/>
      <dgm:spPr>
        <a:solidFill>
          <a:schemeClr val="bg1">
            <a:lumMod val="85000"/>
          </a:schemeClr>
        </a:solidFill>
        <a:ln w="38100">
          <a:solidFill>
            <a:schemeClr val="bg1"/>
          </a:solidFill>
        </a:ln>
      </dgm:spPr>
    </dgm:pt>
    <dgm:pt modelId="{F5545471-84CC-4537-BF66-DA92AE27607C}" type="pres">
      <dgm:prSet presAssocID="{67A95A96-F44A-4935-9267-CAA706AE73FB}" presName="text2" presStyleLbl="revTx" presStyleIdx="1" presStyleCnt="5" custScaleX="278973" custScaleY="134885" custLinFactNeighborX="63745" custLinFactNeighborY="11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773BF-497B-4073-909B-AE4A50A9E2B2}" type="pres">
      <dgm:prSet presAssocID="{67A95A96-F44A-4935-9267-CAA706AE73FB}" presName="line2" presStyleLbl="callout" presStyleIdx="2" presStyleCnt="10"/>
      <dgm:spPr/>
    </dgm:pt>
    <dgm:pt modelId="{139BF700-36C1-48BB-AA7A-A81BA3063A48}" type="pres">
      <dgm:prSet presAssocID="{67A95A96-F44A-4935-9267-CAA706AE73FB}" presName="d2" presStyleLbl="callout" presStyleIdx="3" presStyleCnt="10" custScaleX="76850" custScaleY="65435"/>
      <dgm:spPr>
        <a:ln w="28575">
          <a:solidFill>
            <a:schemeClr val="tx1"/>
          </a:solidFill>
        </a:ln>
      </dgm:spPr>
    </dgm:pt>
    <dgm:pt modelId="{BBAC8ED3-D147-42E0-ADB1-49C06E79A9F7}" type="pres">
      <dgm:prSet presAssocID="{0F3EE642-3C65-49A1-8995-39C0EE582181}" presName="circle3" presStyleLbl="lnNode1" presStyleIdx="2" presStyleCnt="5"/>
      <dgm:spPr>
        <a:solidFill>
          <a:srgbClr val="7030A0"/>
        </a:solidFill>
        <a:ln w="28575"/>
      </dgm:spPr>
    </dgm:pt>
    <dgm:pt modelId="{B027AF3D-8FDC-4BDF-900B-8726C88BF0ED}" type="pres">
      <dgm:prSet presAssocID="{0F3EE642-3C65-49A1-8995-39C0EE582181}" presName="text3" presStyleLbl="revTx" presStyleIdx="2" presStyleCnt="5" custScaleX="279385" custScaleY="121033" custLinFactNeighborX="62779" custLinFactNeighborY="26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45DA0-822E-4D13-961D-F6014F638745}" type="pres">
      <dgm:prSet presAssocID="{0F3EE642-3C65-49A1-8995-39C0EE582181}" presName="line3" presStyleLbl="callout" presStyleIdx="4" presStyleCnt="10"/>
      <dgm:spPr/>
    </dgm:pt>
    <dgm:pt modelId="{445D5042-C0DE-46AC-A261-F6B0DF33E425}" type="pres">
      <dgm:prSet presAssocID="{0F3EE642-3C65-49A1-8995-39C0EE582181}" presName="d3" presStyleLbl="callout" presStyleIdx="5" presStyleCnt="10"/>
      <dgm:spPr>
        <a:ln w="28575"/>
      </dgm:spPr>
    </dgm:pt>
    <dgm:pt modelId="{C0BF28EF-9A99-40A3-AE36-020CF7B9E630}" type="pres">
      <dgm:prSet presAssocID="{6FC02740-A55C-4071-A6F1-F958055A5628}" presName="circle4" presStyleLbl="lnNode1" presStyleIdx="3" presStyleCnt="5"/>
      <dgm:spPr>
        <a:solidFill>
          <a:srgbClr val="1216B4"/>
        </a:solidFill>
        <a:ln w="38100">
          <a:solidFill>
            <a:schemeClr val="bg1"/>
          </a:solidFill>
        </a:ln>
      </dgm:spPr>
    </dgm:pt>
    <dgm:pt modelId="{3FC1CA99-3B23-4314-8CF9-F5A0FCA9F561}" type="pres">
      <dgm:prSet presAssocID="{6FC02740-A55C-4071-A6F1-F958055A5628}" presName="text4" presStyleLbl="revTx" presStyleIdx="3" presStyleCnt="5" custScaleX="278584" custScaleY="152801" custLinFactNeighborX="2624" custLinFactNeighborY="78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1E664-EB39-482E-80FE-98DD96A882D4}" type="pres">
      <dgm:prSet presAssocID="{6FC02740-A55C-4071-A6F1-F958055A5628}" presName="line4" presStyleLbl="callout" presStyleIdx="6" presStyleCnt="10"/>
      <dgm:spPr/>
    </dgm:pt>
    <dgm:pt modelId="{8FF73502-E3CD-4505-85E4-5C0697CCF78B}" type="pres">
      <dgm:prSet presAssocID="{6FC02740-A55C-4071-A6F1-F958055A5628}" presName="d4" presStyleLbl="callout" presStyleIdx="7" presStyleCnt="10" custFlipHor="0" custScaleX="63026" custScaleY="31361" custLinFactNeighborX="-76184" custLinFactNeighborY="1200"/>
      <dgm:spPr>
        <a:ln w="38100"/>
      </dgm:spPr>
    </dgm:pt>
    <dgm:pt modelId="{D56A0937-74BE-4650-8729-437631551B8D}" type="pres">
      <dgm:prSet presAssocID="{28019C84-E82A-4B1F-8872-3BA99BE0A786}" presName="circle5" presStyleLbl="lnNode1" presStyleIdx="4" presStyleCnt="5"/>
      <dgm:spPr>
        <a:solidFill>
          <a:schemeClr val="accent3">
            <a:lumMod val="60000"/>
            <a:lumOff val="40000"/>
          </a:schemeClr>
        </a:solidFill>
        <a:ln w="57150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11312C1-2623-4C61-88C0-9A004DC57D56}" type="pres">
      <dgm:prSet presAssocID="{28019C84-E82A-4B1F-8872-3BA99BE0A786}" presName="text5" presStyleLbl="revTx" presStyleIdx="4" presStyleCnt="5" custScaleX="277914" custLinFactY="17097" custLinFactNeighborX="55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8DADD-A107-4AAD-8876-A43D2307E171}" type="pres">
      <dgm:prSet presAssocID="{28019C84-E82A-4B1F-8872-3BA99BE0A786}" presName="line5" presStyleLbl="callout" presStyleIdx="8" presStyleCnt="10"/>
      <dgm:spPr/>
    </dgm:pt>
    <dgm:pt modelId="{14157B77-FF67-49FE-86C5-71189DE02214}" type="pres">
      <dgm:prSet presAssocID="{28019C84-E82A-4B1F-8872-3BA99BE0A786}" presName="d5" presStyleLbl="callout" presStyleIdx="9" presStyleCnt="10" custScaleX="49650" custScaleY="44416" custLinFactNeighborX="-94689" custLinFactNeighborY="64660"/>
      <dgm:spPr>
        <a:ln w="38100">
          <a:solidFill>
            <a:schemeClr val="tx1"/>
          </a:solidFill>
        </a:ln>
      </dgm:spPr>
    </dgm:pt>
  </dgm:ptLst>
  <dgm:cxnLst>
    <dgm:cxn modelId="{757C7C1F-D352-4319-972F-10B58CB5C3FA}" srcId="{6D791987-29CE-468F-B0D1-5EA92649703E}" destId="{2BFF350D-FF90-46A9-9D95-E39E979D76C0}" srcOrd="6" destOrd="0" parTransId="{4FCD7DF4-407E-4FD3-9FF8-DCAE4DCB8C99}" sibTransId="{3E130470-BBF9-4CD9-8729-90C6103425B9}"/>
    <dgm:cxn modelId="{2D88B32E-3497-4B4B-88A1-4080FF708A78}" srcId="{6D791987-29CE-468F-B0D1-5EA92649703E}" destId="{61611C6C-727A-406B-AE2C-DB4BF79CC746}" srcOrd="10" destOrd="0" parTransId="{6EAF0382-1EA2-41C2-A141-7FA3649E65D4}" sibTransId="{9C4138D7-4A25-41ED-80F4-917C8C64907F}"/>
    <dgm:cxn modelId="{30457510-65DF-4A18-B865-A66651763F0A}" srcId="{6D791987-29CE-468F-B0D1-5EA92649703E}" destId="{2338FEC6-9AEE-4CAC-93B5-4E171D9104BA}" srcOrd="7" destOrd="0" parTransId="{E04331C0-C745-4155-B581-2868298CCB86}" sibTransId="{08BBCFD7-2CCB-4D86-AF1C-A33BF37F0F2E}"/>
    <dgm:cxn modelId="{B7358668-E483-4414-A361-BFDA89FD34C2}" srcId="{6D791987-29CE-468F-B0D1-5EA92649703E}" destId="{557025F7-9E85-4BE8-B14A-F460D631F813}" srcOrd="5" destOrd="0" parTransId="{EB3FD8CE-EE42-4079-97E8-E4E6F84B1B15}" sibTransId="{462F8EC9-AD49-45FD-AB23-A8A79C84CFAF}"/>
    <dgm:cxn modelId="{82A5ECD5-AEEC-4569-82F6-2FF0D1943A4A}" srcId="{6D791987-29CE-468F-B0D1-5EA92649703E}" destId="{982EED50-C0EF-48E9-A2CD-5CFF8C271800}" srcOrd="0" destOrd="0" parTransId="{7299E9EF-032B-4AD2-B642-A86C9EFFB463}" sibTransId="{53EF6C2D-13DC-4FE0-8366-FBB1D7B00596}"/>
    <dgm:cxn modelId="{B2B4F7A1-8B64-4116-8223-1698DB98EDAE}" type="presOf" srcId="{67A95A96-F44A-4935-9267-CAA706AE73FB}" destId="{F5545471-84CC-4537-BF66-DA92AE27607C}" srcOrd="0" destOrd="0" presId="urn:microsoft.com/office/officeart/2005/8/layout/target1"/>
    <dgm:cxn modelId="{F476678A-DA31-4011-A62D-33DB64216851}" srcId="{6D791987-29CE-468F-B0D1-5EA92649703E}" destId="{1300C2E7-BFAC-4A03-80C6-913B4E47366C}" srcOrd="9" destOrd="0" parTransId="{AABCB07F-BC75-4212-9D95-734E34E53BAD}" sibTransId="{0B43C05B-22E4-4A55-8E8B-2A67A1321BDE}"/>
    <dgm:cxn modelId="{B4B13CAE-6D6D-44B1-A5F0-F499DD7AE73B}" type="presOf" srcId="{982EED50-C0EF-48E9-A2CD-5CFF8C271800}" destId="{F5EE4F6C-0817-4C9B-AEF1-8F1B1FD203D0}" srcOrd="0" destOrd="0" presId="urn:microsoft.com/office/officeart/2005/8/layout/target1"/>
    <dgm:cxn modelId="{516BC3F7-2294-4359-A074-62120C8F8826}" type="presOf" srcId="{0F3EE642-3C65-49A1-8995-39C0EE582181}" destId="{B027AF3D-8FDC-4BDF-900B-8726C88BF0ED}" srcOrd="0" destOrd="0" presId="urn:microsoft.com/office/officeart/2005/8/layout/target1"/>
    <dgm:cxn modelId="{0AF3C269-C7CC-48B1-8AA1-24701AA4A139}" srcId="{6D791987-29CE-468F-B0D1-5EA92649703E}" destId="{67A95A96-F44A-4935-9267-CAA706AE73FB}" srcOrd="1" destOrd="0" parTransId="{78C5A769-25B0-4B6F-BAEE-A832A5A2291F}" sibTransId="{65A36A70-E100-4095-929E-9AD5D743E71B}"/>
    <dgm:cxn modelId="{E01E83DD-8CEB-45B1-9BA6-AD246D564061}" type="presOf" srcId="{28019C84-E82A-4B1F-8872-3BA99BE0A786}" destId="{811312C1-2623-4C61-88C0-9A004DC57D56}" srcOrd="0" destOrd="0" presId="urn:microsoft.com/office/officeart/2005/8/layout/target1"/>
    <dgm:cxn modelId="{C9190057-BDA8-4D02-B04F-493692D1FA61}" srcId="{6D791987-29CE-468F-B0D1-5EA92649703E}" destId="{0F3EE642-3C65-49A1-8995-39C0EE582181}" srcOrd="2" destOrd="0" parTransId="{08B54BB4-BA54-4132-9A8B-D0E790D8F749}" sibTransId="{9E75D57E-64B6-4BBA-A847-9C1CDDEFC048}"/>
    <dgm:cxn modelId="{F7379795-2B2C-4CC0-87AE-7A080C14C86B}" type="presOf" srcId="{6FC02740-A55C-4071-A6F1-F958055A5628}" destId="{3FC1CA99-3B23-4314-8CF9-F5A0FCA9F561}" srcOrd="0" destOrd="0" presId="urn:microsoft.com/office/officeart/2005/8/layout/target1"/>
    <dgm:cxn modelId="{C4D630A7-BD3E-4B6A-82D1-7CEFEE80CE60}" srcId="{6D791987-29CE-468F-B0D1-5EA92649703E}" destId="{28019C84-E82A-4B1F-8872-3BA99BE0A786}" srcOrd="4" destOrd="0" parTransId="{617609D3-FBB5-4971-A516-6B0ED8EBFAD4}" sibTransId="{6F0FEC4D-6788-4BF6-B32D-20E337C871AC}"/>
    <dgm:cxn modelId="{EB35E826-DE83-4312-B0E8-AA63D47D6242}" srcId="{6D791987-29CE-468F-B0D1-5EA92649703E}" destId="{6FC02740-A55C-4071-A6F1-F958055A5628}" srcOrd="3" destOrd="0" parTransId="{C93B64E8-E90B-46C5-B867-5607D9B6DF05}" sibTransId="{13A9B17F-72A7-4547-AD9B-D31A40CE239F}"/>
    <dgm:cxn modelId="{C068293E-27B6-4707-A103-A0C14AC900CD}" srcId="{6D791987-29CE-468F-B0D1-5EA92649703E}" destId="{C77F7DF7-237A-4497-A6E6-6C0F0CAAF617}" srcOrd="8" destOrd="0" parTransId="{F748A7D2-0B6D-4F76-8080-A97E8A33DA58}" sibTransId="{6803B87A-2E0C-4CF8-96BC-7F381C856C7E}"/>
    <dgm:cxn modelId="{CA77BA10-9F69-4D82-A4BB-E76D18934E79}" type="presOf" srcId="{6D791987-29CE-468F-B0D1-5EA92649703E}" destId="{61A6F78E-61DA-425A-BFC5-7D3A4796603E}" srcOrd="0" destOrd="0" presId="urn:microsoft.com/office/officeart/2005/8/layout/target1"/>
    <dgm:cxn modelId="{D5BF5A96-3E12-498C-8A2E-A3738EDF8152}" type="presParOf" srcId="{61A6F78E-61DA-425A-BFC5-7D3A4796603E}" destId="{ED31949B-527D-4B47-9ECC-CF9CC318CA53}" srcOrd="0" destOrd="0" presId="urn:microsoft.com/office/officeart/2005/8/layout/target1"/>
    <dgm:cxn modelId="{94213560-7C29-497C-AD6B-3FB4333CB6E4}" type="presParOf" srcId="{61A6F78E-61DA-425A-BFC5-7D3A4796603E}" destId="{F5EE4F6C-0817-4C9B-AEF1-8F1B1FD203D0}" srcOrd="1" destOrd="0" presId="urn:microsoft.com/office/officeart/2005/8/layout/target1"/>
    <dgm:cxn modelId="{9481E026-ED6F-4E5F-9BAB-1FC9F3E49E33}" type="presParOf" srcId="{61A6F78E-61DA-425A-BFC5-7D3A4796603E}" destId="{92696F57-032A-44BD-807E-9176D7F2EF59}" srcOrd="2" destOrd="0" presId="urn:microsoft.com/office/officeart/2005/8/layout/target1"/>
    <dgm:cxn modelId="{ED6D8376-7D85-46F9-8BBD-9617B59F3B3E}" type="presParOf" srcId="{61A6F78E-61DA-425A-BFC5-7D3A4796603E}" destId="{3DCCEB3F-0FC2-4DF1-87EC-0296F6BD437E}" srcOrd="3" destOrd="0" presId="urn:microsoft.com/office/officeart/2005/8/layout/target1"/>
    <dgm:cxn modelId="{E2C4FFB3-3366-4689-A3A6-D8B150B11BFC}" type="presParOf" srcId="{61A6F78E-61DA-425A-BFC5-7D3A4796603E}" destId="{642EE867-F7FF-459D-B13B-26FB441DC469}" srcOrd="4" destOrd="0" presId="urn:microsoft.com/office/officeart/2005/8/layout/target1"/>
    <dgm:cxn modelId="{158C960B-B84C-458D-9EC5-3E4DE002A6C2}" type="presParOf" srcId="{61A6F78E-61DA-425A-BFC5-7D3A4796603E}" destId="{F5545471-84CC-4537-BF66-DA92AE27607C}" srcOrd="5" destOrd="0" presId="urn:microsoft.com/office/officeart/2005/8/layout/target1"/>
    <dgm:cxn modelId="{B1F4C23A-3A3F-4557-AE36-53BAC98F4FCE}" type="presParOf" srcId="{61A6F78E-61DA-425A-BFC5-7D3A4796603E}" destId="{DB3773BF-497B-4073-909B-AE4A50A9E2B2}" srcOrd="6" destOrd="0" presId="urn:microsoft.com/office/officeart/2005/8/layout/target1"/>
    <dgm:cxn modelId="{43856194-9E1A-485E-A271-8E81F1CF722E}" type="presParOf" srcId="{61A6F78E-61DA-425A-BFC5-7D3A4796603E}" destId="{139BF700-36C1-48BB-AA7A-A81BA3063A48}" srcOrd="7" destOrd="0" presId="urn:microsoft.com/office/officeart/2005/8/layout/target1"/>
    <dgm:cxn modelId="{66BBD61D-BD5B-47E5-9F09-DB7DE223EF14}" type="presParOf" srcId="{61A6F78E-61DA-425A-BFC5-7D3A4796603E}" destId="{BBAC8ED3-D147-42E0-ADB1-49C06E79A9F7}" srcOrd="8" destOrd="0" presId="urn:microsoft.com/office/officeart/2005/8/layout/target1"/>
    <dgm:cxn modelId="{1BBA221F-DABE-4496-9A15-B4F1EF7F2CF2}" type="presParOf" srcId="{61A6F78E-61DA-425A-BFC5-7D3A4796603E}" destId="{B027AF3D-8FDC-4BDF-900B-8726C88BF0ED}" srcOrd="9" destOrd="0" presId="urn:microsoft.com/office/officeart/2005/8/layout/target1"/>
    <dgm:cxn modelId="{FA21319F-38FC-4A3B-91E6-D112FEF73EFB}" type="presParOf" srcId="{61A6F78E-61DA-425A-BFC5-7D3A4796603E}" destId="{BFE45DA0-822E-4D13-961D-F6014F638745}" srcOrd="10" destOrd="0" presId="urn:microsoft.com/office/officeart/2005/8/layout/target1"/>
    <dgm:cxn modelId="{58781FB7-A372-4ADB-9EC3-C598B08FFD6B}" type="presParOf" srcId="{61A6F78E-61DA-425A-BFC5-7D3A4796603E}" destId="{445D5042-C0DE-46AC-A261-F6B0DF33E425}" srcOrd="11" destOrd="0" presId="urn:microsoft.com/office/officeart/2005/8/layout/target1"/>
    <dgm:cxn modelId="{18F0E4CE-8187-4A76-8C63-533959A9700F}" type="presParOf" srcId="{61A6F78E-61DA-425A-BFC5-7D3A4796603E}" destId="{C0BF28EF-9A99-40A3-AE36-020CF7B9E630}" srcOrd="12" destOrd="0" presId="urn:microsoft.com/office/officeart/2005/8/layout/target1"/>
    <dgm:cxn modelId="{349C3CEB-C871-432A-B63A-E69F8FD25184}" type="presParOf" srcId="{61A6F78E-61DA-425A-BFC5-7D3A4796603E}" destId="{3FC1CA99-3B23-4314-8CF9-F5A0FCA9F561}" srcOrd="13" destOrd="0" presId="urn:microsoft.com/office/officeart/2005/8/layout/target1"/>
    <dgm:cxn modelId="{C68C1214-551E-4F76-870A-385D460FF1FC}" type="presParOf" srcId="{61A6F78E-61DA-425A-BFC5-7D3A4796603E}" destId="{21D1E664-EB39-482E-80FE-98DD96A882D4}" srcOrd="14" destOrd="0" presId="urn:microsoft.com/office/officeart/2005/8/layout/target1"/>
    <dgm:cxn modelId="{00CDA803-C846-43E3-B50B-918EBC55A823}" type="presParOf" srcId="{61A6F78E-61DA-425A-BFC5-7D3A4796603E}" destId="{8FF73502-E3CD-4505-85E4-5C0697CCF78B}" srcOrd="15" destOrd="0" presId="urn:microsoft.com/office/officeart/2005/8/layout/target1"/>
    <dgm:cxn modelId="{565F0627-6A24-4591-A8DB-140D33521278}" type="presParOf" srcId="{61A6F78E-61DA-425A-BFC5-7D3A4796603E}" destId="{D56A0937-74BE-4650-8729-437631551B8D}" srcOrd="16" destOrd="0" presId="urn:microsoft.com/office/officeart/2005/8/layout/target1"/>
    <dgm:cxn modelId="{E7AEFBB6-A4AE-471C-9B27-09A0C44CA49F}" type="presParOf" srcId="{61A6F78E-61DA-425A-BFC5-7D3A4796603E}" destId="{811312C1-2623-4C61-88C0-9A004DC57D56}" srcOrd="17" destOrd="0" presId="urn:microsoft.com/office/officeart/2005/8/layout/target1"/>
    <dgm:cxn modelId="{9E9FCA17-A696-4D06-A4C8-EA5708361B6F}" type="presParOf" srcId="{61A6F78E-61DA-425A-BFC5-7D3A4796603E}" destId="{9F88DADD-A107-4AAD-8876-A43D2307E171}" srcOrd="18" destOrd="0" presId="urn:microsoft.com/office/officeart/2005/8/layout/target1"/>
    <dgm:cxn modelId="{52A3F1A8-CA64-431B-9D08-421D57E1DA9A}" type="presParOf" srcId="{61A6F78E-61DA-425A-BFC5-7D3A4796603E}" destId="{14157B77-FF67-49FE-86C5-71189DE02214}" srcOrd="19" destOrd="0" presId="urn:microsoft.com/office/officeart/2005/8/layout/target1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71D87-8DE9-49F7-A0D0-CD2DCA02A2B3}">
      <dsp:nvSpPr>
        <dsp:cNvPr id="0" name=""/>
        <dsp:cNvSpPr/>
      </dsp:nvSpPr>
      <dsp:spPr>
        <a:xfrm>
          <a:off x="37232" y="-118160"/>
          <a:ext cx="1473283" cy="1209733"/>
        </a:xfrm>
        <a:prstGeom prst="upArrow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07DFB-36C2-41B1-96B1-29428B97CCDC}">
      <dsp:nvSpPr>
        <dsp:cNvPr id="0" name=""/>
        <dsp:cNvSpPr/>
      </dsp:nvSpPr>
      <dsp:spPr>
        <a:xfrm>
          <a:off x="1614329" y="41457"/>
          <a:ext cx="2380887" cy="890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Всего подлежало 6005 детей, выполнение плана  5831 – 97,1%.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14329" y="41457"/>
        <a:ext cx="2380887" cy="890497"/>
      </dsp:txXfrm>
    </dsp:sp>
    <dsp:sp modelId="{ED16BBC5-BFF3-4D56-B226-1EC5AAE96729}">
      <dsp:nvSpPr>
        <dsp:cNvPr id="0" name=""/>
        <dsp:cNvSpPr/>
      </dsp:nvSpPr>
      <dsp:spPr>
        <a:xfrm>
          <a:off x="479217" y="1192384"/>
          <a:ext cx="1473283" cy="1209733"/>
        </a:xfrm>
        <a:prstGeom prst="downArrow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B210F-181D-4889-8A7C-BEE22B1E366F}">
      <dsp:nvSpPr>
        <dsp:cNvPr id="0" name=""/>
        <dsp:cNvSpPr/>
      </dsp:nvSpPr>
      <dsp:spPr>
        <a:xfrm>
          <a:off x="2066252" y="956062"/>
          <a:ext cx="2361011" cy="1682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Количество отказников 131, из них с рождения 124 ребенка.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Причины отказа: личные убеждения 100 детей – 76,3%, религиозные причины – 16 детей, негативная информация в СМИ  - 5 детей.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6252" y="956062"/>
        <a:ext cx="2361011" cy="1682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A0937-74BE-4650-8729-437631551B8D}">
      <dsp:nvSpPr>
        <dsp:cNvPr id="0" name=""/>
        <dsp:cNvSpPr/>
      </dsp:nvSpPr>
      <dsp:spPr>
        <a:xfrm>
          <a:off x="-125334" y="1358069"/>
          <a:ext cx="4441653" cy="444165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571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F28EF-9A99-40A3-AE36-020CF7B9E630}">
      <dsp:nvSpPr>
        <dsp:cNvPr id="0" name=""/>
        <dsp:cNvSpPr/>
      </dsp:nvSpPr>
      <dsp:spPr>
        <a:xfrm>
          <a:off x="368058" y="1851463"/>
          <a:ext cx="3454865" cy="3454865"/>
        </a:xfrm>
        <a:prstGeom prst="ellipse">
          <a:avLst/>
        </a:prstGeom>
        <a:solidFill>
          <a:srgbClr val="1216B4"/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C8ED3-D147-42E0-ADB1-49C06E79A9F7}">
      <dsp:nvSpPr>
        <dsp:cNvPr id="0" name=""/>
        <dsp:cNvSpPr/>
      </dsp:nvSpPr>
      <dsp:spPr>
        <a:xfrm>
          <a:off x="861452" y="2344856"/>
          <a:ext cx="2468078" cy="2468078"/>
        </a:xfrm>
        <a:prstGeom prst="ellipse">
          <a:avLst/>
        </a:prstGeom>
        <a:solidFill>
          <a:srgbClr val="7030A0"/>
        </a:solidFill>
        <a:ln w="28575" cap="flat" cmpd="sng" algn="ctr">
          <a:solidFill>
            <a:scrgbClr r="0" g="0" b="0">
              <a:shade val="75000"/>
              <a:satMod val="125000"/>
              <a:lumMod val="75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EE867-F7FF-459D-B13B-26FB441DC469}">
      <dsp:nvSpPr>
        <dsp:cNvPr id="0" name=""/>
        <dsp:cNvSpPr/>
      </dsp:nvSpPr>
      <dsp:spPr>
        <a:xfrm>
          <a:off x="1355216" y="2838620"/>
          <a:ext cx="1480551" cy="1480551"/>
        </a:xfrm>
        <a:prstGeom prst="ellipse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1949B-527D-4B47-9ECC-CF9CC318CA53}">
      <dsp:nvSpPr>
        <dsp:cNvPr id="0" name=""/>
        <dsp:cNvSpPr/>
      </dsp:nvSpPr>
      <dsp:spPr>
        <a:xfrm>
          <a:off x="1848609" y="3332014"/>
          <a:ext cx="493763" cy="493763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rgbClr r="0" g="0" b="0">
              <a:shade val="75000"/>
              <a:satMod val="125000"/>
              <a:lumMod val="75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E4F6C-0817-4C9B-AEF1-8F1B1FD203D0}">
      <dsp:nvSpPr>
        <dsp:cNvPr id="0" name=""/>
        <dsp:cNvSpPr/>
      </dsp:nvSpPr>
      <dsp:spPr>
        <a:xfrm>
          <a:off x="3077781" y="0"/>
          <a:ext cx="6178450" cy="1049846"/>
        </a:xfrm>
        <a:prstGeom prst="rect">
          <a:avLst/>
        </a:prstGeom>
        <a:solidFill>
          <a:srgbClr val="1216B4"/>
        </a:solidFill>
        <a:ln w="28575"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С целью улучшения </a:t>
          </a:r>
          <a:r>
            <a:rPr lang="ru-RU" sz="1400" b="1" kern="1200" dirty="0" smtClean="0">
              <a:solidFill>
                <a:schemeClr val="bg1"/>
              </a:solidFill>
            </a:rPr>
            <a:t>качества медицинских услуг и недопущения дефектов оказании медицинских услуг – усилить службу по контролю за качеством медицинских услуг и внутреннего контроля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077781" y="0"/>
        <a:ext cx="6178450" cy="1049846"/>
      </dsp:txXfrm>
    </dsp:sp>
    <dsp:sp modelId="{92696F57-032A-44BD-807E-9176D7F2EF59}">
      <dsp:nvSpPr>
        <dsp:cNvPr id="0" name=""/>
        <dsp:cNvSpPr/>
      </dsp:nvSpPr>
      <dsp:spPr>
        <a:xfrm>
          <a:off x="4501386" y="647404"/>
          <a:ext cx="5552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CEB3F-0FC2-4DF1-87EC-0296F6BD437E}">
      <dsp:nvSpPr>
        <dsp:cNvPr id="0" name=""/>
        <dsp:cNvSpPr/>
      </dsp:nvSpPr>
      <dsp:spPr>
        <a:xfrm rot="5400000">
          <a:off x="2085780" y="1269788"/>
          <a:ext cx="2421616" cy="168672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45471-84CC-4537-BF66-DA92AE27607C}">
      <dsp:nvSpPr>
        <dsp:cNvPr id="0" name=""/>
        <dsp:cNvSpPr/>
      </dsp:nvSpPr>
      <dsp:spPr>
        <a:xfrm>
          <a:off x="3069253" y="1039021"/>
          <a:ext cx="6195506" cy="1057633"/>
        </a:xfrm>
        <a:prstGeom prst="rect">
          <a:avLst/>
        </a:prstGeom>
        <a:solidFill>
          <a:srgbClr val="1216B4"/>
        </a:solidFill>
        <a:ln w="38100"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 Расширить штаты службы поддержки пациентов, включив в состав медицинских сестер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069253" y="1039021"/>
        <a:ext cx="6195506" cy="1057633"/>
      </dsp:txXfrm>
    </dsp:sp>
    <dsp:sp modelId="{DB3773BF-497B-4073-909B-AE4A50A9E2B2}">
      <dsp:nvSpPr>
        <dsp:cNvPr id="0" name=""/>
        <dsp:cNvSpPr/>
      </dsp:nvSpPr>
      <dsp:spPr>
        <a:xfrm>
          <a:off x="4501386" y="1476513"/>
          <a:ext cx="5552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BF700-36C1-48BB-AA7A-A81BA3063A48}">
      <dsp:nvSpPr>
        <dsp:cNvPr id="0" name=""/>
        <dsp:cNvSpPr/>
      </dsp:nvSpPr>
      <dsp:spPr>
        <a:xfrm rot="5400000">
          <a:off x="2683446" y="1913803"/>
          <a:ext cx="1597161" cy="156447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7AF3D-8FDC-4BDF-900B-8726C88BF0ED}">
      <dsp:nvSpPr>
        <dsp:cNvPr id="0" name=""/>
        <dsp:cNvSpPr/>
      </dsp:nvSpPr>
      <dsp:spPr>
        <a:xfrm>
          <a:off x="3064678" y="2041549"/>
          <a:ext cx="6204656" cy="949019"/>
        </a:xfrm>
        <a:prstGeom prst="rect">
          <a:avLst/>
        </a:prstGeom>
        <a:solidFill>
          <a:srgbClr val="1216B4"/>
        </a:solidFill>
        <a:ln w="38100"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Оформить заявку на приобретение рентгенологического оборудования (</a:t>
          </a:r>
          <a:r>
            <a:rPr lang="ru-RU" sz="1400" b="1" kern="1200" dirty="0" err="1" smtClean="0">
              <a:solidFill>
                <a:schemeClr val="bg1"/>
              </a:solidFill>
            </a:rPr>
            <a:t>флюорогрф</a:t>
          </a:r>
          <a:r>
            <a:rPr lang="ru-RU" sz="1400" b="1" kern="1200" dirty="0" smtClean="0">
              <a:solidFill>
                <a:schemeClr val="bg1"/>
              </a:solidFill>
            </a:rPr>
            <a:t>, рентген аппарат, </a:t>
          </a:r>
          <a:r>
            <a:rPr lang="ru-RU" sz="1400" b="1" kern="1200" dirty="0" err="1" smtClean="0">
              <a:solidFill>
                <a:schemeClr val="bg1"/>
              </a:solidFill>
            </a:rPr>
            <a:t>маммогрф</a:t>
          </a:r>
          <a:r>
            <a:rPr lang="ru-RU" sz="1400" b="1" kern="1200" dirty="0" smtClean="0">
              <a:solidFill>
                <a:schemeClr val="bg1"/>
              </a:solidFill>
            </a:rPr>
            <a:t>). Рассмотреть возможность закупа некоторой медицинской техники своими силами (в соответствии с законом о государственных закупках)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064678" y="2041549"/>
        <a:ext cx="6204656" cy="949019"/>
      </dsp:txXfrm>
    </dsp:sp>
    <dsp:sp modelId="{BFE45DA0-822E-4D13-961D-F6014F638745}">
      <dsp:nvSpPr>
        <dsp:cNvPr id="0" name=""/>
        <dsp:cNvSpPr/>
      </dsp:nvSpPr>
      <dsp:spPr>
        <a:xfrm>
          <a:off x="4501386" y="2305622"/>
          <a:ext cx="5552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D5042-C0DE-46AC-A261-F6B0DF33E425}">
      <dsp:nvSpPr>
        <dsp:cNvPr id="0" name=""/>
        <dsp:cNvSpPr/>
      </dsp:nvSpPr>
      <dsp:spPr>
        <a:xfrm rot="5400000">
          <a:off x="2684010" y="2412962"/>
          <a:ext cx="1924716" cy="171003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>
              <a:shade val="75000"/>
              <a:satMod val="125000"/>
              <a:lumMod val="75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1CA99-3B23-4314-8CF9-F5A0FCA9F561}">
      <dsp:nvSpPr>
        <dsp:cNvPr id="0" name=""/>
        <dsp:cNvSpPr/>
      </dsp:nvSpPr>
      <dsp:spPr>
        <a:xfrm>
          <a:off x="3073573" y="3134578"/>
          <a:ext cx="6186867" cy="1198112"/>
        </a:xfrm>
        <a:prstGeom prst="rect">
          <a:avLst/>
        </a:prstGeom>
        <a:solidFill>
          <a:srgbClr val="1216B4"/>
        </a:solidFill>
        <a:ln w="28575"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Усилить работу по предотвращению младенческой смертности: </a:t>
          </a:r>
          <a:r>
            <a:rPr lang="ru-RU" sz="1400" kern="1200" dirty="0" smtClean="0">
              <a:solidFill>
                <a:schemeClr val="bg1"/>
              </a:solidFill>
            </a:rPr>
            <a:t>Взять на контроль всех беременных женщин, в анамнезе которых был факт смерти ребенка, всех беременных женщин, из группы риска (рубец на матке, в анамнезе преждевременные роды, критические состояния во время предыдущей беременности)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Усилить работу по </a:t>
          </a:r>
          <a:r>
            <a:rPr lang="ru-RU" sz="1400" kern="1200" dirty="0" err="1" smtClean="0">
              <a:solidFill>
                <a:schemeClr val="bg1"/>
              </a:solidFill>
            </a:rPr>
            <a:t>прегравидарной</a:t>
          </a:r>
          <a:r>
            <a:rPr lang="ru-RU" sz="1400" kern="1200" dirty="0" smtClean="0">
              <a:solidFill>
                <a:schemeClr val="bg1"/>
              </a:solidFill>
            </a:rPr>
            <a:t> подготовке женщин из группы А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073573" y="3134578"/>
        <a:ext cx="6186867" cy="1198112"/>
      </dsp:txXfrm>
    </dsp:sp>
    <dsp:sp modelId="{21D1E664-EB39-482E-80FE-98DD96A882D4}">
      <dsp:nvSpPr>
        <dsp:cNvPr id="0" name=""/>
        <dsp:cNvSpPr/>
      </dsp:nvSpPr>
      <dsp:spPr>
        <a:xfrm>
          <a:off x="4501386" y="3116964"/>
          <a:ext cx="5552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73502-E3CD-4505-85E4-5C0697CCF78B}">
      <dsp:nvSpPr>
        <dsp:cNvPr id="0" name=""/>
        <dsp:cNvSpPr/>
      </dsp:nvSpPr>
      <dsp:spPr>
        <a:xfrm rot="5400000">
          <a:off x="2599030" y="3451365"/>
          <a:ext cx="460601" cy="83515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>
              <a:shade val="75000"/>
              <a:satMod val="125000"/>
              <a:lumMod val="75000"/>
            </a:sc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312C1-2623-4C61-88C0-9A004DC57D56}">
      <dsp:nvSpPr>
        <dsp:cNvPr id="0" name=""/>
        <dsp:cNvSpPr/>
      </dsp:nvSpPr>
      <dsp:spPr>
        <a:xfrm>
          <a:off x="3081012" y="4430724"/>
          <a:ext cx="6171987" cy="784099"/>
        </a:xfrm>
        <a:prstGeom prst="rect">
          <a:avLst/>
        </a:prstGeom>
        <a:solidFill>
          <a:srgbClr val="1216B4"/>
        </a:solidFill>
        <a:ln w="38100"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Повышение уровня удовлетворенности населения доступностью, качеством и объемом предлагаемых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медицинских услуг до 99,9 %</a:t>
          </a:r>
        </a:p>
      </dsp:txBody>
      <dsp:txXfrm>
        <a:off x="3081012" y="4430724"/>
        <a:ext cx="6171987" cy="784099"/>
      </dsp:txXfrm>
    </dsp:sp>
    <dsp:sp modelId="{9F88DADD-A107-4AAD-8876-A43D2307E171}">
      <dsp:nvSpPr>
        <dsp:cNvPr id="0" name=""/>
        <dsp:cNvSpPr/>
      </dsp:nvSpPr>
      <dsp:spPr>
        <a:xfrm>
          <a:off x="4501386" y="3904617"/>
          <a:ext cx="5552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57B77-FF67-49FE-86C5-71189DE02214}">
      <dsp:nvSpPr>
        <dsp:cNvPr id="0" name=""/>
        <dsp:cNvSpPr/>
      </dsp:nvSpPr>
      <dsp:spPr>
        <a:xfrm rot="5400000">
          <a:off x="2878800" y="4854031"/>
          <a:ext cx="460321" cy="4778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8DA2-C079-447B-9AE6-7013EE2F48CF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A9A2D-661B-4A76-BB7F-3831AE77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3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17B6-5B2C-4F93-BFCC-7430C71491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1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17B6-5B2C-4F93-BFCC-7430C71491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8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17B6-5B2C-4F93-BFCC-7430C71491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5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117B6-5B2C-4F93-BFCC-7430C71491E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C3FC-F918-4B0D-93D3-36B1BA41A21A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BD75-46DC-4894-8242-691E25F3DB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C3FC-F918-4B0D-93D3-36B1BA41A21A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BD75-46DC-4894-8242-691E25F3D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C3FC-F918-4B0D-93D3-36B1BA41A21A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BD75-46DC-4894-8242-691E25F3D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C3FC-F918-4B0D-93D3-36B1BA41A21A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BD75-46DC-4894-8242-691E25F3DB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C3FC-F918-4B0D-93D3-36B1BA41A21A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BD75-46DC-4894-8242-691E25F3D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C3FC-F918-4B0D-93D3-36B1BA41A21A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BD75-46DC-4894-8242-691E25F3DB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C3FC-F918-4B0D-93D3-36B1BA41A21A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BD75-46DC-4894-8242-691E25F3DB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C3FC-F918-4B0D-93D3-36B1BA41A21A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BD75-46DC-4894-8242-691E25F3D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C3FC-F918-4B0D-93D3-36B1BA41A21A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BD75-46DC-4894-8242-691E25F3D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C3FC-F918-4B0D-93D3-36B1BA41A21A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BD75-46DC-4894-8242-691E25F3D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C3FC-F918-4B0D-93D3-36B1BA41A21A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9BD75-46DC-4894-8242-691E25F3DB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DDC3FC-F918-4B0D-93D3-36B1BA41A21A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69BD75-46DC-4894-8242-691E25F3DB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405" y="1124744"/>
            <a:ext cx="7403190" cy="4206015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1216B4"/>
                </a:solidFill>
                <a:latin typeface="+mn-lt"/>
                <a:cs typeface="Times New Roman" panose="02020603050405020304" pitchFamily="18" charset="0"/>
              </a:rPr>
              <a:t>Годовой отчёт </a:t>
            </a:r>
            <a:br>
              <a:rPr lang="ru-RU" sz="4000" b="1" dirty="0">
                <a:solidFill>
                  <a:srgbClr val="1216B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1216B4"/>
                </a:solidFill>
                <a:latin typeface="+mn-lt"/>
                <a:cs typeface="Times New Roman" panose="02020603050405020304" pitchFamily="18" charset="0"/>
              </a:rPr>
              <a:t>о деятельности </a:t>
            </a:r>
            <a:r>
              <a:rPr lang="ru-RU" sz="4000" b="1" dirty="0" smtClean="0">
                <a:solidFill>
                  <a:srgbClr val="1216B4"/>
                </a:solidFill>
                <a:latin typeface="+mn-lt"/>
                <a:cs typeface="Times New Roman" panose="02020603050405020304" pitchFamily="18" charset="0"/>
              </a:rPr>
              <a:t>Городской </a:t>
            </a:r>
            <a:br>
              <a:rPr lang="ru-RU" sz="4000" b="1" dirty="0" smtClean="0">
                <a:solidFill>
                  <a:srgbClr val="1216B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216B4"/>
                </a:solidFill>
                <a:latin typeface="+mn-lt"/>
                <a:cs typeface="Times New Roman" panose="02020603050405020304" pitchFamily="18" charset="0"/>
              </a:rPr>
              <a:t>поликлиники №3 </a:t>
            </a:r>
            <a:r>
              <a:rPr lang="ru-RU" sz="4000" b="1" dirty="0">
                <a:solidFill>
                  <a:srgbClr val="1216B4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1216B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1216B4"/>
                </a:solidFill>
                <a:latin typeface="+mn-lt"/>
                <a:cs typeface="Times New Roman" panose="02020603050405020304" pitchFamily="18" charset="0"/>
              </a:rPr>
              <a:t>за </a:t>
            </a:r>
            <a:r>
              <a:rPr lang="ru-RU" sz="4000" b="1" dirty="0" smtClean="0">
                <a:solidFill>
                  <a:srgbClr val="1216B4"/>
                </a:solidFill>
                <a:latin typeface="+mn-lt"/>
                <a:cs typeface="Times New Roman" panose="02020603050405020304" pitchFamily="18" charset="0"/>
              </a:rPr>
              <a:t>2024 год</a:t>
            </a:r>
            <a:r>
              <a:rPr lang="ru-RU" sz="4000" b="1" dirty="0">
                <a:solidFill>
                  <a:srgbClr val="1216B4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1216B4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798178" y="5330758"/>
            <a:ext cx="3192391" cy="11381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главный врач: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Нармухамедов Жанвек Караевич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0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9" y="116632"/>
            <a:ext cx="4402832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Отделение профилактики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64794"/>
              </p:ext>
            </p:extLst>
          </p:nvPr>
        </p:nvGraphicFramePr>
        <p:xfrm>
          <a:off x="4572000" y="692696"/>
          <a:ext cx="4392487" cy="592549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912492"/>
                <a:gridCol w="662872"/>
                <a:gridCol w="945219"/>
                <a:gridCol w="1871904"/>
              </a:tblGrid>
              <a:tr h="469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Осмот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Выявлено и взято на «Д» учет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</a:tr>
              <a:tr h="23494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БСК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7979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8294 – 103,9%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6,8%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</a:tr>
              <a:tr h="469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учет взято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50,4%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</a:tr>
              <a:tr h="23494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7979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7768 – 97,4%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</a:tr>
              <a:tr h="469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учет взято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</a:tr>
              <a:tr h="23494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Глаукома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8252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8127 -98,5%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</a:tr>
              <a:tr h="469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учет взято –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22,0%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</a:tr>
              <a:tr h="704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РШМ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3042 – 114,7%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Предрак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(7,2%)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сл.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рака в 1 ст. -2, 2ст. -1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</a:tr>
              <a:tr h="735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РМЖ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3192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3372 – 105,6%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Предрак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77 – 2,3%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сл. рака в 1 ст. – 3 и 1 сл.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 2А  ст.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</a:tr>
              <a:tr h="1879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КРР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3133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3799- 121,3%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Положительных тестов 180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Колоноскопий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114 (64,4%)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сл. рака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случая в 1 ст.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во 2А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Полипы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18 (27,2%)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70" marR="6107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5914" y="1988840"/>
            <a:ext cx="40324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структуре отделения: 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женских смотровых кабинета 2 кабинета , 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мужской смотровой 1 кабинет </a:t>
            </a:r>
          </a:p>
          <a:p>
            <a:pPr marL="285750" indent="-285750">
              <a:buFontTx/>
              <a:buChar char="-"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криниговый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кабинет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оврачебный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Принято в женском смотровом 10538 женщин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мужском 7025 мужчин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Выявлено 10 случаев рака в женском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случая рака в мужском смотровом кабинете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скринингу выявлено 12 случаев рака: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РШМ – 3 сл.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РМЖ – 4 сл.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КРР – 5 сл.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24527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Скрининг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545108" cy="145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57606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Женская консультация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32"/>
            <a:ext cx="1851538" cy="119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689872"/>
              </p:ext>
            </p:extLst>
          </p:nvPr>
        </p:nvGraphicFramePr>
        <p:xfrm>
          <a:off x="323528" y="764703"/>
          <a:ext cx="8712968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7644"/>
                <a:gridCol w="1172133"/>
                <a:gridCol w="936379"/>
                <a:gridCol w="1170473"/>
                <a:gridCol w="946339"/>
              </a:tblGrid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12" marR="6591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женщин фертильного возраста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женщин в группе 1Б (здоровые)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9974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контрацепцией женщин групп наблюдения 2Б, 3Б, 4Б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 из 490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1697 из 2072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81,9%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</a:tr>
              <a:tr h="48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контрацепцией женщин группы наблюдения 2В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 из 157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 из 178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95,1%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контрацепцией женщин группы наблюдения 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из 50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из 61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прегравидарной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подготовкой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539 из 621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 из 852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901875"/>
              </p:ext>
            </p:extLst>
          </p:nvPr>
        </p:nvGraphicFramePr>
        <p:xfrm>
          <a:off x="2195736" y="2996952"/>
          <a:ext cx="6768751" cy="3754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/>
                <a:gridCol w="939755"/>
                <a:gridCol w="650420"/>
                <a:gridCol w="986599"/>
                <a:gridCol w="735593"/>
              </a:tblGrid>
              <a:tr h="233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Состояло на начало года беременных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Вновь взято в году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до 12 недель беременности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99,13%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</a:tr>
              <a:tr h="467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Поступило из других медицинских организаций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9,8 %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16,4%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</a:tr>
              <a:tr h="233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Закончили беременность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</a:tr>
              <a:tr h="233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в срок   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89,8%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</a:tr>
              <a:tr h="233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Преждевременно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2,5%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</a:tr>
              <a:tr h="233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Абортами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7,7%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</a:tr>
              <a:tr h="233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Выбыло в другие МО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</a:tr>
              <a:tr h="233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Состоит на конец отчетного периода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</a:tr>
              <a:tr h="70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Беременных подросткового возраста (15-17 лет)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из 701 родов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 на 1000 родов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 на 1000 родов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912" marR="65912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9" y="3212976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успешных попыток   ЭКО -   15 женщин.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8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Центр амбулаторной офтальмологии и микрохирургии глаза 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4042792" cy="158417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Глаукомный кабинет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Всего принято 2100 пациентов,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пациенты из других МО – 1675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Оказано 34191 услуги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052737"/>
            <a:ext cx="4038600" cy="1800200"/>
          </a:xfrm>
        </p:spPr>
        <p:txBody>
          <a:bodyPr>
            <a:normAutofit fontScale="62500" lnSpcReduction="20000"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Центр коррекции зрения у детей 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Всего принято 2592 детей, в том числе 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нарушение аккомодации – 2104 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косоглазие - 488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Оказано 28512 услуг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471134"/>
              </p:ext>
            </p:extLst>
          </p:nvPr>
        </p:nvGraphicFramePr>
        <p:xfrm>
          <a:off x="395536" y="3429000"/>
          <a:ext cx="8343728" cy="32346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67264"/>
                <a:gridCol w="2088232"/>
                <a:gridCol w="2088232"/>
              </a:tblGrid>
              <a:tr h="383391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600" b="0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403118">
                <a:tc>
                  <a:txBody>
                    <a:bodyPr/>
                    <a:lstStyle/>
                    <a:p>
                      <a:pPr indent="-254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коек хирургического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профиля 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-2540" algn="ctr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118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пролечено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663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634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118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Болезни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органов зрения 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634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118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Проведено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койко дней 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2321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118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6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Сред.пребывание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койке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3,7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2248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плана койко дней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62,7%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62,1%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3391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койки 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8456" y="290534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Проведено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2024 году 634 операции, по поводу  катаракты – 446,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птеригии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188 операций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25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Дневной стационар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87592" y="620688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Дневной стационар терапевтического профиля организован на 40 коек. В 2024 году пролечено 2263 пациента, в том числе 2154 (95,2%) больных, состоящих на диспансерном учете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465804"/>
              </p:ext>
            </p:extLst>
          </p:nvPr>
        </p:nvGraphicFramePr>
        <p:xfrm>
          <a:off x="251520" y="1340767"/>
          <a:ext cx="8712968" cy="538255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324163"/>
                <a:gridCol w="1570446"/>
                <a:gridCol w="1818359"/>
              </a:tblGrid>
              <a:tr h="299385">
                <a:tc>
                  <a:txBody>
                    <a:bodyPr/>
                    <a:lstStyle/>
                    <a:p>
                      <a:pPr indent="27051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8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8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8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i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8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пролечено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2144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2263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системы кровообращения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1152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1207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органов дыхания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органов пищеварения 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мочеполовой системы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нервной системы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опорно-двигательной системы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260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эндокринной системы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222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Болезни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кроветворной системы 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Болезни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органов зрения 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190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Болезни органов слуха 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Аллергические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заболевания 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Проведено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койко дней 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11152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12177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314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Сред.пребывание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койке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385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плана койко дней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112,0%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122,2%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9385">
                <a:tc>
                  <a:txBody>
                    <a:bodyPr/>
                    <a:lstStyle/>
                    <a:p>
                      <a:pPr indent="-2540"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койки 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4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652" y="26064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Консультативно- диагностическое отделение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36712"/>
            <a:ext cx="7972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КДО разделено на взрослое и детское отделения.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ведется по 25 специальностям. Укомплектованность штатами составляет 100%.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9444" y="1816312"/>
            <a:ext cx="8316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2022 года функционирует кабинет ХСН. За отчетный год принято 224 пациента.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показатель работы: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стандартизованного коэффициента смертности от болезней системы кровообращения 125,1 (по области 134,9).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3667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Реабилитация пациентов в клиниках области 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190667"/>
              </p:ext>
            </p:extLst>
          </p:nvPr>
        </p:nvGraphicFramePr>
        <p:xfrm>
          <a:off x="965312" y="4053483"/>
          <a:ext cx="4254760" cy="238727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718268"/>
                <a:gridCol w="1309157"/>
                <a:gridCol w="1227335"/>
              </a:tblGrid>
              <a:tr h="37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28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Кардиология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07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Кардиохирургия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07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Неврология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07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Нейрохирургия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07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Ортопедия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07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Травматология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07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Пульмонология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07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терапия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07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4979911"/>
            <a:ext cx="2456263" cy="146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5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0"/>
            <a:ext cx="1623831" cy="10210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7668"/>
            <a:ext cx="6624736" cy="56302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Отделение скорой неотложной помощи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5" y="1152702"/>
            <a:ext cx="82809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организованы 3 бригады. </a:t>
            </a:r>
          </a:p>
          <a:p>
            <a:endParaRPr lang="ru-RU" dirty="0"/>
          </a:p>
          <a:p>
            <a:r>
              <a:rPr lang="ru-RU" dirty="0" smtClean="0"/>
              <a:t>Для обслуживания вызовов детского населения в состав бригады включен врач педиатр. </a:t>
            </a:r>
          </a:p>
          <a:p>
            <a:endParaRPr lang="ru-RU" dirty="0"/>
          </a:p>
          <a:p>
            <a:r>
              <a:rPr lang="ru-RU" dirty="0" smtClean="0"/>
              <a:t>Всего вызовов за отчетный период 14636</a:t>
            </a:r>
          </a:p>
          <a:p>
            <a:r>
              <a:rPr lang="ru-RU" dirty="0" smtClean="0"/>
              <a:t>- из них к неприкрепленным пациентам – 6275 вызовов </a:t>
            </a:r>
          </a:p>
          <a:p>
            <a:r>
              <a:rPr lang="ru-RU" dirty="0" smtClean="0"/>
              <a:t>- транспортировка - 152</a:t>
            </a:r>
          </a:p>
          <a:p>
            <a:endParaRPr lang="ru-RU" dirty="0" smtClean="0"/>
          </a:p>
          <a:p>
            <a:r>
              <a:rPr lang="ru-RU" dirty="0" smtClean="0"/>
              <a:t>Во время работы поликлиники вызовов 8535 – 58,3% от общего числа вызовов </a:t>
            </a:r>
          </a:p>
          <a:p>
            <a:r>
              <a:rPr lang="ru-RU" dirty="0" smtClean="0"/>
              <a:t>- в </a:t>
            </a:r>
            <a:r>
              <a:rPr lang="ru-RU" dirty="0" err="1" smtClean="0"/>
              <a:t>т.ч</a:t>
            </a:r>
            <a:r>
              <a:rPr lang="ru-RU" dirty="0" smtClean="0"/>
              <a:t>. по поводу обострения хронических заболеваний – 1644 (19,5%)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8390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Служба поддержки пациента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год 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Обращении всего –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139 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них:    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прием граждан (устные) –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ящик для обращений 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kk-KZ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 центр ФОМС – 31</a:t>
            </a:r>
          </a:p>
          <a:p>
            <a:r>
              <a:rPr lang="kk-K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Е-өтініш </a:t>
            </a:r>
            <a:r>
              <a:rPr lang="kk-K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42  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обращений: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Медицинское обслуживание – 48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Лекарственное обеспечение – 8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Прикрепление к ПМСП – 4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Вопросы страхования – 3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Предложения от НПО – 4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госзакупа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- 3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Прочие – </a:t>
            </a:r>
            <a:r>
              <a:rPr lang="kk-K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endParaRPr lang="kk-KZ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Благодарность – </a:t>
            </a:r>
            <a:r>
              <a:rPr lang="kk-K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endParaRPr lang="kk-KZ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Обоснованность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Частично обоснованная –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Принято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дисциплинарных мер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8 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95" y="657401"/>
            <a:ext cx="1888968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8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Финансовые показатели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016450"/>
              </p:ext>
            </p:extLst>
          </p:nvPr>
        </p:nvGraphicFramePr>
        <p:xfrm>
          <a:off x="323528" y="980728"/>
          <a:ext cx="8579296" cy="5400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942233"/>
                <a:gridCol w="1104485"/>
                <a:gridCol w="1217045"/>
                <a:gridCol w="1315533"/>
              </a:tblGrid>
              <a:tr h="418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641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утвержденного государственного заказа, тысяч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тенге,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том числе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2450602,3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2779232,5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+13,4%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244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Первичная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медико-санитарная помощь  (КПН) прикрепленному населению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1109212,5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1270900,0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+14,5%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076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СКПН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66177,9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65571,8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-1%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244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Оказание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неотложной медицинской помощи (4 категория вызовов)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34132,6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36863,4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+8%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7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Консультативно-диагностические услуги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765085,4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927138,4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+21,2%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7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Профилактические осмотры взрослого населения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74046,6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99443,7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+34,3%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7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Профилактические осмотры детского населения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65587,0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152515,5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 2,3 раза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7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Медицинское обслуживание школьников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124262,0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67052,3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-46%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7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Антенатальное наблюдение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81139,0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106819,0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+31,6%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7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Стационарзамещающая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помощь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316395,6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349775,7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+10,5%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2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5106592" cy="504056"/>
          </a:xfrm>
        </p:spPr>
        <p:txBody>
          <a:bodyPr/>
          <a:lstStyle/>
          <a:p>
            <a:r>
              <a:rPr lang="ru-RU" sz="2000" dirty="0" smtClean="0"/>
              <a:t>Расходы предприятия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8567199"/>
              </p:ext>
            </p:extLst>
          </p:nvPr>
        </p:nvGraphicFramePr>
        <p:xfrm>
          <a:off x="467544" y="1124745"/>
          <a:ext cx="8424936" cy="4725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213"/>
                <a:gridCol w="1337002"/>
                <a:gridCol w="1267468"/>
                <a:gridCol w="1640253"/>
              </a:tblGrid>
              <a:tr h="5563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Статья расходов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к доходу 2024г.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70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включая налоги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1391886,43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1512162,09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54,4%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Дополнительные выплаты к ЗП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171781,8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171917,5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6,2%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50966,3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67981,0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2,4%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Лекарственные средства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863912,9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995990,94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35,8%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содержание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транспорта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2943,5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3857,3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ГСМ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11796,2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12453,0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0,4%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28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ОС (амортизация, капитальные затраты)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75160,8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91919,9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3,3%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3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расходы связанные с производством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561386,7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553487,9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19,9%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78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расходы, связанные с администрированием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359060,3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399218,06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14,4%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3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Снято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результатам мониторинга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31360,95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3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Снято по линейной шкале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297572,7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6562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SWOT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8200" y="764704"/>
            <a:ext cx="4038600" cy="536145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Показатель младенческой смертности 13,45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Смертность он ЗН – 61,7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Штрафные санкции по мониторингу – 31360,0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тыс.тенге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Снятие финансовых средств по линейной шкале – 297277,7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тыс.тенге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Устаревшая аналоговая рентгенологическая техника (рентген,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флюороаппарат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маммограф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en-US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65760" y="692696"/>
            <a:ext cx="4041648" cy="54337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Положительные</a:t>
            </a:r>
            <a:r>
              <a:rPr lang="ru-RU" dirty="0" smtClean="0"/>
              <a:t>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самостоятельного сестринского приема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онкозаболеваний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ранних стадиях – 65,5%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Снижение выявлений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онкозаболеваний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4 ст. – до 5,2%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Снижение заболеваемости туберкулезом – с 32,4 до 20,6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Охват вакцинацией  детей 97,1%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Выполнение плана скрининга взрослого населения – 100%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Выявление рака при скрининге 12 случаев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Отсутствие кредиторской задолженности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4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465" y="47772"/>
            <a:ext cx="8691688" cy="673580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района обслуживания: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9DD163E-F2E2-452C-BB04-ACE92274D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5" y="904532"/>
            <a:ext cx="1154201" cy="1538935"/>
          </a:xfrm>
          <a:prstGeom prst="rect">
            <a:avLst/>
          </a:prstGeom>
        </p:spPr>
      </p:pic>
      <p:pic>
        <p:nvPicPr>
          <p:cNvPr id="5" name="Рисунок 4" descr="Расширение бизнеса">
            <a:extLst>
              <a:ext uri="{FF2B5EF4-FFF2-40B4-BE49-F238E27FC236}">
                <a16:creationId xmlns="" xmlns:a16="http://schemas.microsoft.com/office/drawing/2014/main" id="{CC6CB5E5-1819-4248-86D3-C49CD4AE8E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3700" y="1125829"/>
            <a:ext cx="1077218" cy="9368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07C1D04-6731-4EFF-A9DF-5C2732838693}"/>
              </a:ext>
            </a:extLst>
          </p:cNvPr>
          <p:cNvSpPr/>
          <p:nvPr/>
        </p:nvSpPr>
        <p:spPr>
          <a:xfrm>
            <a:off x="82685" y="3160537"/>
            <a:ext cx="1875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D74227F-0D28-4D34-9321-56B5A0F6C62E}"/>
              </a:ext>
            </a:extLst>
          </p:cNvPr>
          <p:cNvSpPr/>
          <p:nvPr/>
        </p:nvSpPr>
        <p:spPr>
          <a:xfrm>
            <a:off x="1554694" y="1367926"/>
            <a:ext cx="2694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года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5FE569D-BF52-49E5-9F4A-F7C598D3D062}"/>
              </a:ext>
            </a:extLst>
          </p:cNvPr>
          <p:cNvSpPr/>
          <p:nvPr/>
        </p:nvSpPr>
        <p:spPr>
          <a:xfrm>
            <a:off x="5541581" y="1520028"/>
            <a:ext cx="1833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58362</a:t>
            </a:r>
            <a:endParaRPr lang="ru-RU" sz="32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7474F68-CCCA-46CC-8EB0-44242335D24F}"/>
              </a:ext>
            </a:extLst>
          </p:cNvPr>
          <p:cNvSpPr/>
          <p:nvPr/>
        </p:nvSpPr>
        <p:spPr>
          <a:xfrm>
            <a:off x="2998402" y="737119"/>
            <a:ext cx="4028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население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EE0B9FE-D83B-4F0A-9D33-F147AEE86B7E}"/>
              </a:ext>
            </a:extLst>
          </p:cNvPr>
          <p:cNvSpPr/>
          <p:nvPr/>
        </p:nvSpPr>
        <p:spPr>
          <a:xfrm>
            <a:off x="2325824" y="1889359"/>
            <a:ext cx="6109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(2815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727020B1-3ADD-4225-908B-ADA6E46CE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457517"/>
              </p:ext>
            </p:extLst>
          </p:nvPr>
        </p:nvGraphicFramePr>
        <p:xfrm>
          <a:off x="395536" y="2150969"/>
          <a:ext cx="8352928" cy="454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0598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68615"/>
          </a:xfr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5632D6B9-F4C4-4906-86A4-2611322C9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574991"/>
              </p:ext>
            </p:extLst>
          </p:nvPr>
        </p:nvGraphicFramePr>
        <p:xfrm>
          <a:off x="0" y="870482"/>
          <a:ext cx="9144000" cy="592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22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>
            <a:normAutofit/>
          </a:bodyPr>
          <a:lstStyle/>
          <a:p>
            <a:r>
              <a:rPr lang="kk-KZ" sz="2400" dirty="0" smtClean="0"/>
              <a:t>Территория обслуживания поликлиники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17104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4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47045" y="2715413"/>
            <a:ext cx="2689050" cy="148966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отдел</a:t>
            </a:r>
            <a:endParaRPr lang="ru-RU" sz="20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6141" y="286854"/>
            <a:ext cx="1608504" cy="112423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педиатрии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780" y="1772816"/>
            <a:ext cx="2268987" cy="135895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Отделение профилактики 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психо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-социальной помощи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80776" y="286854"/>
            <a:ext cx="2310110" cy="9039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практики №1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0972" y="1411093"/>
            <a:ext cx="2187286" cy="111444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практики №2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56715" y="4035044"/>
            <a:ext cx="2162693" cy="99399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женской консультации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781" y="3481369"/>
            <a:ext cx="2015835" cy="133235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 диагностическое отделение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96578" y="127473"/>
            <a:ext cx="2602113" cy="122266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поддержки пациентов и внутреннего аудита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58085" y="5306032"/>
            <a:ext cx="2079099" cy="129131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стационар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4410940" y="1521899"/>
            <a:ext cx="356555" cy="1028144"/>
          </a:xfrm>
          <a:prstGeom prst="upArrow">
            <a:avLst/>
          </a:prstGeom>
          <a:solidFill>
            <a:srgbClr val="121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413539" y="4668820"/>
            <a:ext cx="353956" cy="720435"/>
          </a:xfrm>
          <a:prstGeom prst="downArrow">
            <a:avLst/>
          </a:prstGeom>
          <a:solidFill>
            <a:srgbClr val="121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2709623">
            <a:off x="2446168" y="1988246"/>
            <a:ext cx="1638689" cy="448106"/>
          </a:xfrm>
          <a:prstGeom prst="leftArrow">
            <a:avLst/>
          </a:prstGeom>
          <a:solidFill>
            <a:srgbClr val="121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704093">
            <a:off x="2215102" y="2745480"/>
            <a:ext cx="1077606" cy="544164"/>
          </a:xfrm>
          <a:prstGeom prst="leftArrow">
            <a:avLst>
              <a:gd name="adj1" fmla="val 46944"/>
              <a:gd name="adj2" fmla="val 50000"/>
            </a:avLst>
          </a:prstGeom>
          <a:solidFill>
            <a:srgbClr val="121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20610054">
            <a:off x="2280424" y="3833221"/>
            <a:ext cx="1025102" cy="484632"/>
          </a:xfrm>
          <a:prstGeom prst="leftArrow">
            <a:avLst/>
          </a:prstGeom>
          <a:solidFill>
            <a:srgbClr val="121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19487537">
            <a:off x="2751830" y="4586609"/>
            <a:ext cx="990431" cy="484632"/>
          </a:xfrm>
          <a:prstGeom prst="leftArrow">
            <a:avLst/>
          </a:prstGeom>
          <a:solidFill>
            <a:srgbClr val="121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162876">
            <a:off x="5328972" y="2002642"/>
            <a:ext cx="1175048" cy="484632"/>
          </a:xfrm>
          <a:prstGeom prst="rightArrow">
            <a:avLst/>
          </a:prstGeom>
          <a:solidFill>
            <a:srgbClr val="121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0289286">
            <a:off x="5926558" y="2714868"/>
            <a:ext cx="896480" cy="461629"/>
          </a:xfrm>
          <a:prstGeom prst="rightArrow">
            <a:avLst/>
          </a:prstGeom>
          <a:solidFill>
            <a:srgbClr val="121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846856">
            <a:off x="5881045" y="3732978"/>
            <a:ext cx="954797" cy="526708"/>
          </a:xfrm>
          <a:prstGeom prst="rightArrow">
            <a:avLst/>
          </a:prstGeom>
          <a:solidFill>
            <a:srgbClr val="121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021301">
            <a:off x="5353903" y="4554326"/>
            <a:ext cx="988007" cy="496270"/>
          </a:xfrm>
          <a:prstGeom prst="rightArrow">
            <a:avLst/>
          </a:prstGeom>
          <a:solidFill>
            <a:srgbClr val="121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5">
            <a:extLst>
              <a:ext uri="{FF2B5EF4-FFF2-40B4-BE49-F238E27FC236}">
                <a16:creationId xmlns="" xmlns:a16="http://schemas.microsoft.com/office/drawing/2014/main" id="{3ED4F6DA-2B0D-4CDB-BBDF-4DF41F6F7732}"/>
              </a:ext>
            </a:extLst>
          </p:cNvPr>
          <p:cNvSpPr/>
          <p:nvPr/>
        </p:nvSpPr>
        <p:spPr>
          <a:xfrm>
            <a:off x="75124" y="5179195"/>
            <a:ext cx="3201939" cy="127414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скорой помощи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категория срочности)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56715" y="2719470"/>
            <a:ext cx="2187286" cy="111444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практики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43686" y="5245806"/>
            <a:ext cx="2748793" cy="135154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амбулаторной офтальмологии и микрохирургии глаза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Результаты работы отделений общей практики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496944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поликлинике функционируют 31 участков ВОП.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численность населения на один участок ВОП 1657 человек. Укомплектованность кадрами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1712" y="2019186"/>
            <a:ext cx="4392488" cy="37860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 развивается самостоятельный сестринский прием: 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медсестер ВОП - 50, соотношение к врачам 1 : 1,6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медсестер ведущих самостоятельный сестринский прием -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посещений к медсестрам за 2024 год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97269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28%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врачам ВОП – 249252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657249"/>
              </p:ext>
            </p:extLst>
          </p:nvPr>
        </p:nvGraphicFramePr>
        <p:xfrm>
          <a:off x="323528" y="2348880"/>
          <a:ext cx="41044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1844824"/>
            <a:ext cx="2996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Категорированность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врачей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Результаты работы отделений общей практики </a:t>
            </a:r>
            <a:endParaRPr lang="ru-RU" sz="2000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049240"/>
              </p:ext>
            </p:extLst>
          </p:nvPr>
        </p:nvGraphicFramePr>
        <p:xfrm>
          <a:off x="179512" y="836712"/>
          <a:ext cx="4248472" cy="249258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46720">
                  <a:extLst>
                    <a:ext uri="{9D8B030D-6E8A-4147-A177-3AD203B41FA5}">
                      <a16:colId xmlns="" xmlns:a16="http://schemas.microsoft.com/office/drawing/2014/main" val="2804021849"/>
                    </a:ext>
                  </a:extLst>
                </a:gridCol>
                <a:gridCol w="865648">
                  <a:extLst>
                    <a:ext uri="{9D8B030D-6E8A-4147-A177-3AD203B41FA5}">
                      <a16:colId xmlns="" xmlns:a16="http://schemas.microsoft.com/office/drawing/2014/main" val="1872606176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3641438815"/>
                    </a:ext>
                  </a:extLst>
                </a:gridCol>
              </a:tblGrid>
              <a:tr h="254798"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Онкозаболеваемость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7338473"/>
                  </a:ext>
                </a:extLst>
              </a:tr>
              <a:tr h="254798"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Взято на Д учет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4861809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 на 100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тыс.нас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6303436"/>
                  </a:ext>
                </a:extLst>
              </a:tr>
              <a:tr h="348961"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с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стадии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87-70,4%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76-65,5%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187908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(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ст.)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8-6,5%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6-5,2%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3409261"/>
                  </a:ext>
                </a:extLst>
              </a:tr>
              <a:tr h="254798"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Живущие 5 лет и более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52,4%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53,8%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208632"/>
                  </a:ext>
                </a:extLst>
              </a:tr>
              <a:tr h="509595">
                <a:tc>
                  <a:txBody>
                    <a:bodyPr/>
                    <a:lstStyle/>
                    <a:p>
                      <a:pPr indent="2159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на 100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тыс.насел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31- 55,8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36- 61,7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6919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75695"/>
              </p:ext>
            </p:extLst>
          </p:nvPr>
        </p:nvGraphicFramePr>
        <p:xfrm>
          <a:off x="4572000" y="3140968"/>
          <a:ext cx="4392488" cy="341376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3024336"/>
                <a:gridCol w="695855"/>
                <a:gridCol w="672297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ТУБЕРКУЛЕЗ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2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47343" marR="473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выявленных больных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Больных с  БК+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активных 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б-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конец года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больных с рецидивом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41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Исследовано лиц методом бактериоскопии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Выявляемость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методом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ПЦР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Выявляемость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сл. – 3,9%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сл. 1,2%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 на 100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тыс.насел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Болезненность на 100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тыс.насел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на 100 тыс. населения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04092"/>
              </p:ext>
            </p:extLst>
          </p:nvPr>
        </p:nvGraphicFramePr>
        <p:xfrm>
          <a:off x="4644008" y="908720"/>
          <a:ext cx="4392488" cy="1944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860"/>
                <a:gridCol w="984523"/>
                <a:gridCol w="908791"/>
                <a:gridCol w="1060256"/>
                <a:gridCol w="833058"/>
              </a:tblGrid>
              <a:tr h="813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ПУЗ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Состоит на «Д» учете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пациентов в ПУЗ и % охвата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Случаи ОИМ среди ПУЗ и 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Случаи ОНМК среди ПУЗ и 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32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6200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 – 1,7%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– 1,7%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– 1,7%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32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1907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– 10,6%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– 4,0%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1,5%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45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ХСН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– 6,3%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6,1%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0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педиатрии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568952" cy="936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13 участков педиатрии.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численность населения на один участок 539 человек. Укомплектованность врачами 100% . Медицинскими сестрами 80,7%. Соотношение врачей к медсестрам 1 : 1,6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844824"/>
            <a:ext cx="2996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Категорированность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врачей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553900"/>
              </p:ext>
            </p:extLst>
          </p:nvPr>
        </p:nvGraphicFramePr>
        <p:xfrm>
          <a:off x="333784" y="2348880"/>
          <a:ext cx="38781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7985" y="2028502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Патронажная служба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Представлена  супервизором 1,0 ставка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Патронажные сестры – 13.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обучены УПМ и ИБВДВ.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Охват патронажным наблюдением  98%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руководящих работников, подготовленных по ИВБДВ/УПМ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-6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кейсов,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межсекторальной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комиссии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4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1041011" cy="8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9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Младенческая смертность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03900"/>
              </p:ext>
            </p:extLst>
          </p:nvPr>
        </p:nvGraphicFramePr>
        <p:xfrm>
          <a:off x="395536" y="3140968"/>
          <a:ext cx="8352928" cy="14721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28067"/>
                <a:gridCol w="4317551"/>
                <a:gridCol w="1324283"/>
                <a:gridCol w="1402843"/>
                <a:gridCol w="88018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Причина смерти 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Доношенные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Недоношенные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Состояния, возникающие в перинатальном периоде 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органов дыхания 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Вирусная инфекция (</a:t>
                      </a:r>
                      <a:r>
                        <a:rPr lang="ru-RU" sz="13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цитомегаловирусная</a:t>
                      </a: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Внезапная смерть ребенка 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52828"/>
              </p:ext>
            </p:extLst>
          </p:nvPr>
        </p:nvGraphicFramePr>
        <p:xfrm>
          <a:off x="379307" y="692696"/>
          <a:ext cx="8403459" cy="22783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58843"/>
                <a:gridCol w="1436154"/>
                <a:gridCol w="1436154"/>
                <a:gridCol w="1436154"/>
                <a:gridCol w="1436154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kk-KZ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kk-KZ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1000 родившихся 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абс.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1000 родившихся 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Младенческая смертность  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13,45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Ранняя неонатальная смертность 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Неонатальная смертность 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Постнеонатальная смертность 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Мертворожденность</a:t>
                      </a: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Перинатальная смертность 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3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0557" y="472514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 13 случаев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младенческой смертности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 женщины переданы в ГП№3 из других МО: 2 в раннем сроке, 2 во второй половине беременности. У одной из беременных нами выявлено заболевание В 20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женщины наблюдались во время беременности в частной клинике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женщина поступила после родов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педиатрии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07770627"/>
              </p:ext>
            </p:extLst>
          </p:nvPr>
        </p:nvGraphicFramePr>
        <p:xfrm>
          <a:off x="251520" y="1268761"/>
          <a:ext cx="4464496" cy="252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7880" y="741732"/>
            <a:ext cx="238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Иммунопрофилактика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684520"/>
              </p:ext>
            </p:extLst>
          </p:nvPr>
        </p:nvGraphicFramePr>
        <p:xfrm>
          <a:off x="4932040" y="1196752"/>
          <a:ext cx="3966840" cy="3065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033"/>
                <a:gridCol w="796162"/>
                <a:gridCol w="1019645"/>
                <a:gridCol w="8660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Категории целевой группы детей по возрастам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Прошли 2 этапа скрининга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в возрасте 3 месяца в ПМСП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в возрасте 1 год в ПМСП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в возрасте 2 года в ПМСП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в возрасте 3 года в ПМСП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в возрасте 6 лет в ПМСП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24128" y="741732"/>
            <a:ext cx="285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Аудиологический</a:t>
            </a:r>
            <a:r>
              <a:rPr lang="ru-RU" dirty="0" smtClean="0"/>
              <a:t> скрининг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9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1669</TotalTime>
  <Words>2099</Words>
  <Application>Microsoft Office PowerPoint</Application>
  <PresentationFormat>Экран (4:3)</PresentationFormat>
  <Paragraphs>680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Годовой отчёт  о деятельности Городской  поликлиники №3  за 2024 год  </vt:lpstr>
      <vt:lpstr> Характеристика района обслуживания:  </vt:lpstr>
      <vt:lpstr>Территория обслуживания поликлиники </vt:lpstr>
      <vt:lpstr>Презентация PowerPoint</vt:lpstr>
      <vt:lpstr>Результаты работы отделений общей практики </vt:lpstr>
      <vt:lpstr>Результаты работы отделений общей практики </vt:lpstr>
      <vt:lpstr>Центр педиатрии </vt:lpstr>
      <vt:lpstr>Младенческая смертность </vt:lpstr>
      <vt:lpstr>Центр педиатрии </vt:lpstr>
      <vt:lpstr>Отделение профилактики </vt:lpstr>
      <vt:lpstr>Женская консультация </vt:lpstr>
      <vt:lpstr>Центр амбулаторной офтальмологии и микрохирургии глаза </vt:lpstr>
      <vt:lpstr>Дневной стационар </vt:lpstr>
      <vt:lpstr>Консультативно- диагностическое отделение </vt:lpstr>
      <vt:lpstr>Отделение скорой неотложной помощи </vt:lpstr>
      <vt:lpstr>Служба поддержки пациента </vt:lpstr>
      <vt:lpstr>Финансовые показатели </vt:lpstr>
      <vt:lpstr>Расходы предприятия </vt:lpstr>
      <vt:lpstr>SWOT - Анализ </vt:lpstr>
      <vt:lpstr>Задачи на 2025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отчёт  о деятельности Городской  поликлиники №3  за 2024 год</dc:title>
  <dc:creator>User</dc:creator>
  <cp:lastModifiedBy>User</cp:lastModifiedBy>
  <cp:revision>86</cp:revision>
  <cp:lastPrinted>2025-03-20T05:23:36Z</cp:lastPrinted>
  <dcterms:created xsi:type="dcterms:W3CDTF">2025-03-20T04:13:42Z</dcterms:created>
  <dcterms:modified xsi:type="dcterms:W3CDTF">2025-11-01T12:01:42Z</dcterms:modified>
</cp:coreProperties>
</file>